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2"/>
  </p:notesMasterIdLst>
  <p:sldIdLst>
    <p:sldId id="256" r:id="rId2"/>
    <p:sldId id="257" r:id="rId3"/>
    <p:sldId id="260" r:id="rId4"/>
    <p:sldId id="298" r:id="rId5"/>
    <p:sldId id="262" r:id="rId6"/>
    <p:sldId id="263" r:id="rId7"/>
    <p:sldId id="264" r:id="rId8"/>
    <p:sldId id="299" r:id="rId9"/>
    <p:sldId id="300" r:id="rId10"/>
    <p:sldId id="306" r:id="rId11"/>
    <p:sldId id="301" r:id="rId12"/>
    <p:sldId id="302" r:id="rId13"/>
    <p:sldId id="303" r:id="rId14"/>
    <p:sldId id="304" r:id="rId15"/>
    <p:sldId id="305" r:id="rId16"/>
    <p:sldId id="311" r:id="rId17"/>
    <p:sldId id="324" r:id="rId18"/>
    <p:sldId id="312" r:id="rId19"/>
    <p:sldId id="313" r:id="rId20"/>
    <p:sldId id="428" r:id="rId21"/>
    <p:sldId id="314" r:id="rId22"/>
    <p:sldId id="315" r:id="rId23"/>
    <p:sldId id="316" r:id="rId24"/>
    <p:sldId id="317" r:id="rId25"/>
    <p:sldId id="318" r:id="rId26"/>
    <p:sldId id="319" r:id="rId27"/>
    <p:sldId id="320" r:id="rId28"/>
    <p:sldId id="321" r:id="rId29"/>
    <p:sldId id="322" r:id="rId30"/>
    <p:sldId id="325" r:id="rId31"/>
    <p:sldId id="330" r:id="rId32"/>
    <p:sldId id="326" r:id="rId33"/>
    <p:sldId id="327" r:id="rId34"/>
    <p:sldId id="328" r:id="rId35"/>
    <p:sldId id="329" r:id="rId36"/>
    <p:sldId id="331" r:id="rId37"/>
    <p:sldId id="292" r:id="rId38"/>
    <p:sldId id="332" r:id="rId39"/>
    <p:sldId id="333" r:id="rId40"/>
    <p:sldId id="334" r:id="rId41"/>
    <p:sldId id="335" r:id="rId42"/>
    <p:sldId id="336" r:id="rId43"/>
    <p:sldId id="337" r:id="rId44"/>
    <p:sldId id="338" r:id="rId45"/>
    <p:sldId id="339" r:id="rId46"/>
    <p:sldId id="430" r:id="rId47"/>
    <p:sldId id="294" r:id="rId48"/>
    <p:sldId id="296" r:id="rId49"/>
    <p:sldId id="297" r:id="rId50"/>
    <p:sldId id="274" r:id="rId51"/>
    <p:sldId id="275" r:id="rId52"/>
    <p:sldId id="276" r:id="rId53"/>
    <p:sldId id="342" r:id="rId54"/>
    <p:sldId id="343" r:id="rId55"/>
    <p:sldId id="277" r:id="rId56"/>
    <p:sldId id="278" r:id="rId57"/>
    <p:sldId id="279" r:id="rId58"/>
    <p:sldId id="402" r:id="rId59"/>
    <p:sldId id="280" r:id="rId60"/>
    <p:sldId id="281" r:id="rId61"/>
    <p:sldId id="368" r:id="rId62"/>
    <p:sldId id="369" r:id="rId63"/>
    <p:sldId id="393" r:id="rId64"/>
    <p:sldId id="404" r:id="rId65"/>
    <p:sldId id="394" r:id="rId66"/>
    <p:sldId id="399" r:id="rId67"/>
    <p:sldId id="395" r:id="rId68"/>
    <p:sldId id="396" r:id="rId69"/>
    <p:sldId id="403" r:id="rId70"/>
    <p:sldId id="423" r:id="rId71"/>
    <p:sldId id="344" r:id="rId72"/>
    <p:sldId id="370" r:id="rId73"/>
    <p:sldId id="346" r:id="rId74"/>
    <p:sldId id="371" r:id="rId75"/>
    <p:sldId id="372" r:id="rId76"/>
    <p:sldId id="347" r:id="rId77"/>
    <p:sldId id="348" r:id="rId78"/>
    <p:sldId id="349" r:id="rId79"/>
    <p:sldId id="350" r:id="rId80"/>
    <p:sldId id="351" r:id="rId81"/>
    <p:sldId id="352" r:id="rId82"/>
    <p:sldId id="353" r:id="rId83"/>
    <p:sldId id="354" r:id="rId84"/>
    <p:sldId id="355" r:id="rId85"/>
    <p:sldId id="356" r:id="rId86"/>
    <p:sldId id="357" r:id="rId87"/>
    <p:sldId id="358" r:id="rId88"/>
    <p:sldId id="359" r:id="rId89"/>
    <p:sldId id="360" r:id="rId90"/>
    <p:sldId id="361" r:id="rId91"/>
    <p:sldId id="362" r:id="rId92"/>
    <p:sldId id="363" r:id="rId93"/>
    <p:sldId id="364" r:id="rId94"/>
    <p:sldId id="365" r:id="rId95"/>
    <p:sldId id="366" r:id="rId96"/>
    <p:sldId id="367" r:id="rId97"/>
    <p:sldId id="405" r:id="rId98"/>
    <p:sldId id="406" r:id="rId99"/>
    <p:sldId id="400" r:id="rId100"/>
    <p:sldId id="401" r:id="rId101"/>
    <p:sldId id="283" r:id="rId102"/>
    <p:sldId id="407" r:id="rId103"/>
    <p:sldId id="285" r:id="rId104"/>
    <p:sldId id="373" r:id="rId105"/>
    <p:sldId id="382" r:id="rId106"/>
    <p:sldId id="383" r:id="rId107"/>
    <p:sldId id="378" r:id="rId108"/>
    <p:sldId id="379" r:id="rId109"/>
    <p:sldId id="381" r:id="rId110"/>
    <p:sldId id="425" r:id="rId111"/>
    <p:sldId id="386" r:id="rId112"/>
    <p:sldId id="387" r:id="rId113"/>
    <p:sldId id="388" r:id="rId114"/>
    <p:sldId id="389" r:id="rId115"/>
    <p:sldId id="390" r:id="rId116"/>
    <p:sldId id="392" r:id="rId117"/>
    <p:sldId id="269" r:id="rId118"/>
    <p:sldId id="270" r:id="rId119"/>
    <p:sldId id="412" r:id="rId120"/>
    <p:sldId id="271" r:id="rId121"/>
    <p:sldId id="413" r:id="rId122"/>
    <p:sldId id="414" r:id="rId123"/>
    <p:sldId id="415" r:id="rId124"/>
    <p:sldId id="416" r:id="rId125"/>
    <p:sldId id="417" r:id="rId126"/>
    <p:sldId id="418" r:id="rId127"/>
    <p:sldId id="419" r:id="rId128"/>
    <p:sldId id="420" r:id="rId129"/>
    <p:sldId id="421" r:id="rId130"/>
    <p:sldId id="422" r:id="rId131"/>
    <p:sldId id="408" r:id="rId132"/>
    <p:sldId id="409" r:id="rId133"/>
    <p:sldId id="410" r:id="rId134"/>
    <p:sldId id="427" r:id="rId135"/>
    <p:sldId id="411" r:id="rId136"/>
    <p:sldId id="426" r:id="rId137"/>
    <p:sldId id="258" r:id="rId138"/>
    <p:sldId id="273" r:id="rId139"/>
    <p:sldId id="259" r:id="rId140"/>
    <p:sldId id="431" r:id="rId1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CC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6" autoAdjust="0"/>
    <p:restoredTop sz="79012" autoAdjust="0"/>
  </p:normalViewPr>
  <p:slideViewPr>
    <p:cSldViewPr snapToGrid="0">
      <p:cViewPr varScale="1">
        <p:scale>
          <a:sx n="56" d="100"/>
          <a:sy n="56" d="100"/>
        </p:scale>
        <p:origin x="124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D735A7-6A95-46E5-8ADD-17C13786C4D0}" type="datetimeFigureOut">
              <a:rPr lang="en-US" smtClean="0"/>
              <a:t>5/7/2018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EB2E7C-C592-41ED-A8B0-9D357CCB2D4D}" type="slidenum">
              <a:rPr lang="en-US" smtClean="0"/>
              <a:t>‹#›</a:t>
            </a:fld>
            <a:endParaRPr lang="en-US"/>
          </a:p>
        </p:txBody>
      </p:sp>
    </p:spTree>
    <p:extLst>
      <p:ext uri="{BB962C8B-B14F-4D97-AF65-F5344CB8AC3E}">
        <p14:creationId xmlns:p14="http://schemas.microsoft.com/office/powerpoint/2010/main" val="2360869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en.wikipedia.org/wiki/Sj%C3%B6gren's_syndrome" TargetMode="External"/><Relationship Id="rId2" Type="http://schemas.openxmlformats.org/officeDocument/2006/relationships/slide" Target="../slides/slide112.xml"/><Relationship Id="rId1" Type="http://schemas.openxmlformats.org/officeDocument/2006/relationships/notesMaster" Target="../notesMasters/notesMaster1.xml"/><Relationship Id="rId5" Type="http://schemas.openxmlformats.org/officeDocument/2006/relationships/hyperlink" Target="http://en.wikipedia.org/wiki/Systemic_lupus_erythematosus" TargetMode="External"/><Relationship Id="rId4" Type="http://schemas.openxmlformats.org/officeDocument/2006/relationships/hyperlink" Target="http://en.wikipedia.org/wiki/Hepatitis_C"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0100" lvl="1" indent="-342900" algn="just" eaLnBrk="1" hangingPunct="1">
              <a:lnSpc>
                <a:spcPct val="150000"/>
              </a:lnSpc>
              <a:buFont typeface="Wingdings" panose="05000000000000000000" pitchFamily="2" charset="2"/>
              <a:buChar char="§"/>
            </a:pPr>
            <a:r>
              <a:rPr lang="en-PH" altLang="en-US" sz="2000" dirty="0" smtClean="0">
                <a:solidFill>
                  <a:schemeClr val="accent1">
                    <a:lumMod val="75000"/>
                  </a:schemeClr>
                </a:solidFill>
                <a:latin typeface="Calibri" panose="020F0502020204030204" pitchFamily="34" charset="0"/>
              </a:rPr>
              <a:t>Red blood cells</a:t>
            </a:r>
          </a:p>
          <a:p>
            <a:pPr marL="800100" lvl="1" indent="-342900" algn="just" eaLnBrk="1" hangingPunct="1">
              <a:lnSpc>
                <a:spcPct val="150000"/>
              </a:lnSpc>
              <a:buFont typeface="Wingdings" panose="05000000000000000000" pitchFamily="2" charset="2"/>
              <a:buChar char="§"/>
            </a:pPr>
            <a:r>
              <a:rPr lang="en-PH" altLang="en-US" sz="2000" dirty="0" smtClean="0">
                <a:solidFill>
                  <a:schemeClr val="accent1">
                    <a:lumMod val="75000"/>
                  </a:schemeClr>
                </a:solidFill>
                <a:latin typeface="Calibri" panose="020F0502020204030204" pitchFamily="34" charset="0"/>
              </a:rPr>
              <a:t>Polystyrene latex</a:t>
            </a:r>
          </a:p>
          <a:p>
            <a:pPr marL="800100" lvl="1" indent="-342900" algn="just" eaLnBrk="1" hangingPunct="1">
              <a:lnSpc>
                <a:spcPct val="150000"/>
              </a:lnSpc>
              <a:buFont typeface="Wingdings" panose="05000000000000000000" pitchFamily="2" charset="2"/>
              <a:buChar char="§"/>
            </a:pPr>
            <a:r>
              <a:rPr lang="en-PH" altLang="en-US" sz="2000" dirty="0" smtClean="0">
                <a:solidFill>
                  <a:schemeClr val="accent1">
                    <a:lumMod val="75000"/>
                  </a:schemeClr>
                </a:solidFill>
                <a:latin typeface="Calibri" panose="020F0502020204030204" pitchFamily="34" charset="0"/>
              </a:rPr>
              <a:t>Charcoal</a:t>
            </a:r>
          </a:p>
          <a:p>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7</a:t>
            </a:fld>
            <a:endParaRPr lang="en-US"/>
          </a:p>
        </p:txBody>
      </p:sp>
    </p:spTree>
    <p:extLst>
      <p:ext uri="{BB962C8B-B14F-4D97-AF65-F5344CB8AC3E}">
        <p14:creationId xmlns:p14="http://schemas.microsoft.com/office/powerpoint/2010/main" val="3755343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64</a:t>
            </a:fld>
            <a:endParaRPr lang="en-US"/>
          </a:p>
        </p:txBody>
      </p:sp>
    </p:spTree>
    <p:extLst>
      <p:ext uri="{BB962C8B-B14F-4D97-AF65-F5344CB8AC3E}">
        <p14:creationId xmlns:p14="http://schemas.microsoft.com/office/powerpoint/2010/main" val="1799644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However, serological diagnosis must be used to identify acute rheumatic fever and </a:t>
            </a:r>
            <a:r>
              <a:rPr lang="en-US" sz="1200" b="0" i="0" u="none" strike="noStrike" kern="1200" baseline="0" dirty="0" err="1" smtClean="0">
                <a:solidFill>
                  <a:schemeClr val="tx1"/>
                </a:solidFill>
                <a:latin typeface="+mn-lt"/>
                <a:ea typeface="+mn-ea"/>
                <a:cs typeface="+mn-cs"/>
              </a:rPr>
              <a:t>poststreptococcal</a:t>
            </a:r>
            <a:r>
              <a:rPr lang="en-US" sz="1200" b="0" i="0" u="none" strike="noStrike" kern="1200" baseline="0" dirty="0" smtClean="0">
                <a:solidFill>
                  <a:schemeClr val="tx1"/>
                </a:solidFill>
                <a:latin typeface="+mn-lt"/>
                <a:ea typeface="+mn-ea"/>
                <a:cs typeface="+mn-cs"/>
              </a:rPr>
              <a:t> glomerulonephritis because the organism is unlikely to be present in the pharynx or on the skin at the time symptoms appear.</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66</a:t>
            </a:fld>
            <a:endParaRPr lang="en-US"/>
          </a:p>
        </p:txBody>
      </p:sp>
    </p:spTree>
    <p:extLst>
      <p:ext uri="{BB962C8B-B14F-4D97-AF65-F5344CB8AC3E}">
        <p14:creationId xmlns:p14="http://schemas.microsoft.com/office/powerpoint/2010/main" val="2135482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2800" smtClean="0"/>
              <a:t>Conjunctiva or broken skin contacting infected tissues </a:t>
            </a:r>
            <a:r>
              <a:rPr lang="en-US" altLang="en-US" sz="2400" smtClean="0"/>
              <a:t>Blood, urine, aborted fetuses, placentas </a:t>
            </a:r>
            <a:r>
              <a:rPr lang="en-US" altLang="en-US" sz="2800" smtClean="0"/>
              <a:t>Ingestion </a:t>
            </a:r>
          </a:p>
          <a:p>
            <a:pPr lvl="1" eaLnBrk="1" hangingPunct="1">
              <a:spcBef>
                <a:spcPct val="0"/>
              </a:spcBef>
            </a:pPr>
            <a:r>
              <a:rPr lang="en-US" altLang="en-US" sz="2400" smtClean="0"/>
              <a:t>Raw milk &amp; unpasteurized dairy products Rarely through undercooked meat</a:t>
            </a:r>
            <a:endParaRPr lang="en-US" altLang="en-US" smtClean="0"/>
          </a:p>
        </p:txBody>
      </p:sp>
      <p:sp>
        <p:nvSpPr>
          <p:cNvPr id="33796"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139CEF7-C43E-4C5A-8677-87BE1695E682}" type="slidenum">
              <a:rPr lang="en-US" altLang="en-US">
                <a:latin typeface="Calibri" panose="020F0502020204030204" pitchFamily="34" charset="0"/>
              </a:rPr>
              <a:pPr eaLnBrk="1" hangingPunct="1"/>
              <a:t>73</a:t>
            </a:fld>
            <a:endParaRPr lang="en-US" altLang="en-US">
              <a:latin typeface="Calibri" panose="020F0502020204030204" pitchFamily="34" charset="0"/>
            </a:endParaRPr>
          </a:p>
        </p:txBody>
      </p:sp>
    </p:spTree>
    <p:extLst>
      <p:ext uri="{BB962C8B-B14F-4D97-AF65-F5344CB8AC3E}">
        <p14:creationId xmlns:p14="http://schemas.microsoft.com/office/powerpoint/2010/main" val="3868438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en-US" smtClean="0"/>
          </a:p>
        </p:txBody>
      </p:sp>
      <p:sp>
        <p:nvSpPr>
          <p:cNvPr id="3584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A658C45-EA23-4FDB-8C14-0FA923F062FB}" type="slidenum">
              <a:rPr lang="en-US" altLang="en-US">
                <a:latin typeface="Calibri" panose="020F0502020204030204" pitchFamily="34" charset="0"/>
              </a:rPr>
              <a:pPr eaLnBrk="1" hangingPunct="1"/>
              <a:t>79</a:t>
            </a:fld>
            <a:endParaRPr lang="en-US" altLang="en-US">
              <a:latin typeface="Calibri" panose="020F0502020204030204" pitchFamily="34" charset="0"/>
            </a:endParaRPr>
          </a:p>
        </p:txBody>
      </p:sp>
    </p:spTree>
    <p:extLst>
      <p:ext uri="{BB962C8B-B14F-4D97-AF65-F5344CB8AC3E}">
        <p14:creationId xmlns:p14="http://schemas.microsoft.com/office/powerpoint/2010/main" val="1744437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buClr>
                <a:srgbClr val="0070C0"/>
              </a:buClr>
              <a:buFontTx/>
              <a:buChar char="•"/>
              <a:defRPr/>
            </a:pPr>
            <a:r>
              <a:rPr lang="en-US" dirty="0" smtClean="0"/>
              <a:t>Is the only antibody for the </a:t>
            </a:r>
            <a:r>
              <a:rPr lang="en-US" dirty="0" smtClean="0">
                <a:solidFill>
                  <a:srgbClr val="FF0000"/>
                </a:solidFill>
              </a:rPr>
              <a:t>first weeks</a:t>
            </a:r>
          </a:p>
          <a:p>
            <a:pPr eaLnBrk="1" fontAlgn="auto" hangingPunct="1">
              <a:spcBef>
                <a:spcPts val="0"/>
              </a:spcBef>
              <a:spcAft>
                <a:spcPts val="0"/>
              </a:spcAft>
              <a:buClr>
                <a:srgbClr val="0070C0"/>
              </a:buClr>
              <a:buFontTx/>
              <a:buChar char="•"/>
              <a:defRPr/>
            </a:pPr>
            <a:r>
              <a:rPr lang="en-US" dirty="0" smtClean="0">
                <a:solidFill>
                  <a:srgbClr val="FF0000"/>
                </a:solidFill>
              </a:rPr>
              <a:t>Peaks/Drop off</a:t>
            </a:r>
            <a:r>
              <a:rPr lang="en-US" dirty="0" smtClean="0"/>
              <a:t> at about </a:t>
            </a:r>
            <a:r>
              <a:rPr lang="en-US" dirty="0" smtClean="0">
                <a:solidFill>
                  <a:srgbClr val="FF0000"/>
                </a:solidFill>
              </a:rPr>
              <a:t>3</a:t>
            </a:r>
            <a:r>
              <a:rPr lang="en-US" dirty="0" smtClean="0"/>
              <a:t> months</a:t>
            </a:r>
          </a:p>
          <a:p>
            <a:pPr marL="285750" indent="-285750" eaLnBrk="1" fontAlgn="auto" hangingPunct="1">
              <a:spcBef>
                <a:spcPts val="0"/>
              </a:spcBef>
              <a:spcAft>
                <a:spcPts val="0"/>
              </a:spcAft>
              <a:buClr>
                <a:srgbClr val="0070C0"/>
              </a:buClr>
              <a:buFont typeface="Arial" panose="020B0604020202020204" pitchFamily="34" charset="0"/>
              <a:buChar char="•"/>
              <a:defRPr/>
            </a:pPr>
            <a:r>
              <a:rPr lang="en-US" dirty="0" smtClean="0"/>
              <a:t>Begins to rise in the second week</a:t>
            </a:r>
          </a:p>
          <a:p>
            <a:pPr marL="285750" indent="-285750" eaLnBrk="1" fontAlgn="auto" hangingPunct="1">
              <a:spcBef>
                <a:spcPts val="0"/>
              </a:spcBef>
              <a:spcAft>
                <a:spcPts val="0"/>
              </a:spcAft>
              <a:buClr>
                <a:srgbClr val="0070C0"/>
              </a:buClr>
              <a:buFont typeface="Arial" panose="020B0604020202020204" pitchFamily="34" charset="0"/>
              <a:buChar char="•"/>
              <a:defRPr/>
            </a:pPr>
            <a:r>
              <a:rPr lang="en-US" dirty="0" smtClean="0"/>
              <a:t>Remain elevated for &gt; 1 year in treated patients</a:t>
            </a:r>
          </a:p>
          <a:p>
            <a:pPr marL="285750" indent="-285750" eaLnBrk="1" fontAlgn="auto" hangingPunct="1">
              <a:spcBef>
                <a:spcPts val="0"/>
              </a:spcBef>
              <a:spcAft>
                <a:spcPts val="0"/>
              </a:spcAft>
              <a:buClr>
                <a:srgbClr val="0070C0"/>
              </a:buClr>
              <a:buFont typeface="Arial" panose="020B0604020202020204" pitchFamily="34" charset="0"/>
              <a:buChar char="•"/>
              <a:defRPr/>
            </a:pPr>
            <a:r>
              <a:rPr lang="en-US" dirty="0" smtClean="0"/>
              <a:t>In </a:t>
            </a:r>
            <a:r>
              <a:rPr lang="en-US" dirty="0" smtClean="0">
                <a:solidFill>
                  <a:srgbClr val="FF0000"/>
                </a:solidFill>
              </a:rPr>
              <a:t>relapses</a:t>
            </a:r>
            <a:r>
              <a:rPr lang="en-US" dirty="0" smtClean="0"/>
              <a:t>, </a:t>
            </a:r>
            <a:r>
              <a:rPr lang="en-US" dirty="0" err="1" smtClean="0">
                <a:solidFill>
                  <a:srgbClr val="FF0000"/>
                </a:solidFill>
              </a:rPr>
              <a:t>IgG</a:t>
            </a:r>
            <a:r>
              <a:rPr lang="en-US" dirty="0" smtClean="0"/>
              <a:t> may be the only antibody which rises</a:t>
            </a:r>
          </a:p>
          <a:p>
            <a:pPr marL="285750" indent="-285750" eaLnBrk="1" fontAlgn="auto" hangingPunct="1">
              <a:spcBef>
                <a:spcPts val="0"/>
              </a:spcBef>
              <a:spcAft>
                <a:spcPts val="0"/>
              </a:spcAft>
              <a:buClr>
                <a:srgbClr val="0070C0"/>
              </a:buClr>
              <a:buFont typeface="Arial" panose="020B0604020202020204" pitchFamily="34" charset="0"/>
              <a:buChar char="•"/>
              <a:defRPr/>
            </a:pPr>
            <a:endParaRPr lang="en-US" dirty="0" smtClean="0"/>
          </a:p>
          <a:p>
            <a:pPr marL="285750" indent="-285750" eaLnBrk="1" fontAlgn="auto" hangingPunct="1">
              <a:spcBef>
                <a:spcPts val="0"/>
              </a:spcBef>
              <a:spcAft>
                <a:spcPts val="0"/>
              </a:spcAft>
              <a:buClr>
                <a:srgbClr val="0070C0"/>
              </a:buClr>
              <a:buFont typeface="Arial" panose="020B0604020202020204" pitchFamily="34" charset="0"/>
              <a:buChar char="•"/>
              <a:defRPr/>
            </a:pPr>
            <a:endParaRPr lang="en-US" dirty="0" smtClean="0"/>
          </a:p>
          <a:p>
            <a:pPr eaLnBrk="1" fontAlgn="auto" hangingPunct="1">
              <a:spcBef>
                <a:spcPts val="0"/>
              </a:spcBef>
              <a:spcAft>
                <a:spcPts val="0"/>
              </a:spcAft>
              <a:defRPr/>
            </a:pPr>
            <a:endParaRPr lang="en-US" dirty="0"/>
          </a:p>
        </p:txBody>
      </p:sp>
      <p:sp>
        <p:nvSpPr>
          <p:cNvPr id="36868"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19F4A71-C604-4AB8-9428-E4D97DAB6F0C}" type="slidenum">
              <a:rPr lang="en-US" altLang="en-US">
                <a:latin typeface="Calibri" panose="020F0502020204030204" pitchFamily="34" charset="0"/>
              </a:rPr>
              <a:pPr eaLnBrk="1" hangingPunct="1"/>
              <a:t>81</a:t>
            </a:fld>
            <a:endParaRPr lang="en-US" altLang="en-US">
              <a:latin typeface="Calibri" panose="020F0502020204030204" pitchFamily="34" charset="0"/>
            </a:endParaRPr>
          </a:p>
        </p:txBody>
      </p:sp>
    </p:spTree>
    <p:extLst>
      <p:ext uri="{BB962C8B-B14F-4D97-AF65-F5344CB8AC3E}">
        <p14:creationId xmlns:p14="http://schemas.microsoft.com/office/powerpoint/2010/main" val="4125168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rabbit </a:t>
            </a:r>
            <a:r>
              <a:rPr lang="en-US" altLang="en-US" smtClean="0">
                <a:solidFill>
                  <a:srgbClr val="FF0000"/>
                </a:solidFill>
              </a:rPr>
              <a:t>anti-human globulin</a:t>
            </a:r>
          </a:p>
          <a:p>
            <a:pPr eaLnBrk="1" hangingPunct="1">
              <a:spcBef>
                <a:spcPct val="0"/>
              </a:spcBef>
            </a:pPr>
            <a:endParaRPr lang="en-US" altLang="en-US" smtClean="0"/>
          </a:p>
        </p:txBody>
      </p:sp>
      <p:sp>
        <p:nvSpPr>
          <p:cNvPr id="3789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EDCA45-4291-4651-8EF9-40DF3789008F}" type="slidenum">
              <a:rPr lang="en-US" altLang="en-US">
                <a:latin typeface="Calibri" panose="020F0502020204030204" pitchFamily="34" charset="0"/>
              </a:rPr>
              <a:pPr eaLnBrk="1" hangingPunct="1"/>
              <a:t>88</a:t>
            </a:fld>
            <a:endParaRPr lang="en-US" altLang="en-US">
              <a:latin typeface="Calibri" panose="020F0502020204030204" pitchFamily="34" charset="0"/>
            </a:endParaRPr>
          </a:p>
        </p:txBody>
      </p:sp>
    </p:spTree>
    <p:extLst>
      <p:ext uri="{BB962C8B-B14F-4D97-AF65-F5344CB8AC3E}">
        <p14:creationId xmlns:p14="http://schemas.microsoft.com/office/powerpoint/2010/main" val="3014051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Syphilis is the most commonly acquired spirochete disease in</a:t>
            </a:r>
          </a:p>
          <a:p>
            <a:r>
              <a:rPr lang="en-US" dirty="0" smtClean="0"/>
              <a:t>the United States.2,3 It is typically spread through sexual transmission.</a:t>
            </a:r>
          </a:p>
          <a:p>
            <a:r>
              <a:rPr lang="en-US" dirty="0" smtClean="0"/>
              <a:t>Although the incidence of syphilis in the United States</a:t>
            </a:r>
          </a:p>
          <a:p>
            <a:r>
              <a:rPr lang="en-US" dirty="0" smtClean="0"/>
              <a:t>reached an all-time low of 2.2 cases per 100,000 individuals</a:t>
            </a:r>
          </a:p>
          <a:p>
            <a:r>
              <a:rPr lang="en-US" dirty="0" smtClean="0"/>
              <a:t>in 2000,4 it slowly increased to 6.3 cases/100,000 people in</a:t>
            </a:r>
          </a:p>
          <a:p>
            <a:r>
              <a:rPr lang="en-US" dirty="0" smtClean="0"/>
              <a:t>2014.3 Homosexual transmission between men was responsible</a:t>
            </a:r>
          </a:p>
          <a:p>
            <a:r>
              <a:rPr lang="en-US" dirty="0" smtClean="0"/>
              <a:t>for much of this increase.3,5,6 In fact, in 2000 this group</a:t>
            </a:r>
          </a:p>
          <a:p>
            <a:r>
              <a:rPr lang="en-US" dirty="0" smtClean="0"/>
              <a:t>accounted for 6% of the syphilis cases in this country; in 2005,</a:t>
            </a:r>
          </a:p>
          <a:p>
            <a:r>
              <a:rPr lang="en-US" dirty="0" smtClean="0"/>
              <a:t>over 60% of syphilis cases occurred in this group. By 2012,</a:t>
            </a:r>
          </a:p>
          <a:p>
            <a:r>
              <a:rPr lang="en-US" dirty="0" smtClean="0"/>
              <a:t>more than 80% of cases were within this group.</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99</a:t>
            </a:fld>
            <a:endParaRPr lang="en-US"/>
          </a:p>
        </p:txBody>
      </p:sp>
    </p:spTree>
    <p:extLst>
      <p:ext uri="{BB962C8B-B14F-4D97-AF65-F5344CB8AC3E}">
        <p14:creationId xmlns:p14="http://schemas.microsoft.com/office/powerpoint/2010/main" val="3767396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ANAs are present in over 95%</a:t>
            </a:r>
          </a:p>
          <a:p>
            <a:r>
              <a:rPr lang="en-US" dirty="0" smtClean="0"/>
              <a:t>of patients with active lupus and are used as a major marker for</a:t>
            </a:r>
          </a:p>
          <a:p>
            <a:r>
              <a:rPr lang="en-US" dirty="0" smtClean="0"/>
              <a:t>the disease.19,25,29,36 However, ANAs are not specific for SLE</a:t>
            </a:r>
          </a:p>
          <a:p>
            <a:r>
              <a:rPr lang="en-US" dirty="0" smtClean="0"/>
              <a:t>because they can also be detected in a significant percentage of</a:t>
            </a:r>
          </a:p>
          <a:p>
            <a:r>
              <a:rPr lang="en-US" dirty="0" smtClean="0"/>
              <a:t>patients with other connective tissue diseases, including mixed</a:t>
            </a:r>
          </a:p>
          <a:p>
            <a:r>
              <a:rPr lang="en-US" dirty="0" smtClean="0"/>
              <a:t>connective tissue disease, </a:t>
            </a:r>
            <a:r>
              <a:rPr lang="en-US" dirty="0" err="1" smtClean="0"/>
              <a:t>Sjögren’s</a:t>
            </a:r>
            <a:r>
              <a:rPr lang="en-US" dirty="0" smtClean="0"/>
              <a:t> syndrome, scleroderma</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104</a:t>
            </a:fld>
            <a:endParaRPr lang="en-US"/>
          </a:p>
        </p:txBody>
      </p:sp>
    </p:spTree>
    <p:extLst>
      <p:ext uri="{BB962C8B-B14F-4D97-AF65-F5344CB8AC3E}">
        <p14:creationId xmlns:p14="http://schemas.microsoft.com/office/powerpoint/2010/main" val="2723961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err="1" smtClean="0">
                <a:solidFill>
                  <a:schemeClr val="tx1"/>
                </a:solidFill>
                <a:latin typeface="+mn-lt"/>
                <a:ea typeface="+mn-ea"/>
                <a:cs typeface="+mn-cs"/>
              </a:rPr>
              <a:t>Antiphospholipid</a:t>
            </a:r>
            <a:r>
              <a:rPr lang="en-US" sz="1200" b="1" i="0" u="none" strike="noStrike" kern="1200" baseline="0" dirty="0" smtClean="0">
                <a:solidFill>
                  <a:schemeClr val="tx1"/>
                </a:solidFill>
                <a:latin typeface="+mn-lt"/>
                <a:ea typeface="+mn-ea"/>
                <a:cs typeface="+mn-cs"/>
              </a:rPr>
              <a:t> antibodies </a:t>
            </a:r>
            <a:r>
              <a:rPr lang="en-US" sz="1200" b="0" i="0" u="none" strike="noStrike" kern="1200" baseline="0" dirty="0" smtClean="0">
                <a:solidFill>
                  <a:schemeClr val="tx1"/>
                </a:solidFill>
                <a:latin typeface="+mn-lt"/>
                <a:ea typeface="+mn-ea"/>
                <a:cs typeface="+mn-cs"/>
              </a:rPr>
              <a:t>are a heterogeneous group of</a:t>
            </a:r>
          </a:p>
          <a:p>
            <a:r>
              <a:rPr lang="en-US" sz="1200" b="0" i="0" u="none" strike="noStrike" kern="1200" baseline="0" dirty="0" smtClean="0">
                <a:solidFill>
                  <a:schemeClr val="tx1"/>
                </a:solidFill>
                <a:latin typeface="+mn-lt"/>
                <a:ea typeface="+mn-ea"/>
                <a:cs typeface="+mn-cs"/>
              </a:rPr>
              <a:t>antibodies that bind to phospholipids alone or phospholipids</a:t>
            </a:r>
          </a:p>
          <a:p>
            <a:r>
              <a:rPr lang="en-US" sz="1200" b="0" i="0" u="none" strike="noStrike" kern="1200" baseline="0" dirty="0" err="1" smtClean="0">
                <a:solidFill>
                  <a:schemeClr val="tx1"/>
                </a:solidFill>
                <a:latin typeface="+mn-lt"/>
                <a:ea typeface="+mn-ea"/>
                <a:cs typeface="+mn-cs"/>
              </a:rPr>
              <a:t>complexed</a:t>
            </a:r>
            <a:r>
              <a:rPr lang="en-US" sz="1200" b="0" i="0" u="none" strike="noStrike" kern="1200" baseline="0" dirty="0" smtClean="0">
                <a:solidFill>
                  <a:schemeClr val="tx1"/>
                </a:solidFill>
                <a:latin typeface="+mn-lt"/>
                <a:ea typeface="+mn-ea"/>
                <a:cs typeface="+mn-cs"/>
              </a:rPr>
              <a:t> with protein. They can affect every organ in the</a:t>
            </a:r>
          </a:p>
          <a:p>
            <a:r>
              <a:rPr lang="en-US" sz="1200" b="0" i="0" u="none" strike="noStrike" kern="1200" baseline="0" dirty="0" smtClean="0">
                <a:solidFill>
                  <a:schemeClr val="tx1"/>
                </a:solidFill>
                <a:latin typeface="+mn-lt"/>
                <a:ea typeface="+mn-ea"/>
                <a:cs typeface="+mn-cs"/>
              </a:rPr>
              <a:t>body, but they are especially associated with deep-vein and arterial</a:t>
            </a:r>
          </a:p>
          <a:p>
            <a:r>
              <a:rPr lang="en-US" sz="1200" b="0" i="0" u="none" strike="noStrike" kern="1200" baseline="0" dirty="0" smtClean="0">
                <a:solidFill>
                  <a:schemeClr val="tx1"/>
                </a:solidFill>
                <a:latin typeface="+mn-lt"/>
                <a:ea typeface="+mn-ea"/>
                <a:cs typeface="+mn-cs"/>
              </a:rPr>
              <a:t>thrombosis and with recurrent pregnancy loss.</a:t>
            </a:r>
          </a:p>
          <a:p>
            <a:r>
              <a:rPr lang="en-US" dirty="0" smtClean="0"/>
              <a:t>Ironically, patients with this</a:t>
            </a:r>
          </a:p>
          <a:p>
            <a:r>
              <a:rPr lang="en-US" dirty="0" smtClean="0"/>
              <a:t>antibody have an increased risk of clotting and spontaneous</a:t>
            </a:r>
          </a:p>
          <a:p>
            <a:r>
              <a:rPr lang="en-US" dirty="0" smtClean="0"/>
              <a:t>abortion.</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106</a:t>
            </a:fld>
            <a:endParaRPr lang="en-US"/>
          </a:p>
        </p:txBody>
      </p:sp>
    </p:spTree>
    <p:extLst>
      <p:ext uri="{BB962C8B-B14F-4D97-AF65-F5344CB8AC3E}">
        <p14:creationId xmlns:p14="http://schemas.microsoft.com/office/powerpoint/2010/main" val="1421871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mtClean="0"/>
              <a:t>Microbial infections</a:t>
            </a:r>
          </a:p>
          <a:p>
            <a:pPr eaLnBrk="1" hangingPunct="1">
              <a:lnSpc>
                <a:spcPct val="90000"/>
              </a:lnSpc>
              <a:spcBef>
                <a:spcPct val="0"/>
              </a:spcBef>
            </a:pPr>
            <a:endParaRPr lang="en-US" altLang="en-US" i="1" smtClean="0"/>
          </a:p>
          <a:p>
            <a:pPr eaLnBrk="1" hangingPunct="1">
              <a:lnSpc>
                <a:spcPct val="90000"/>
              </a:lnSpc>
              <a:spcBef>
                <a:spcPct val="0"/>
              </a:spcBef>
            </a:pPr>
            <a:r>
              <a:rPr lang="en-US" altLang="en-US" smtClean="0"/>
              <a:t>Acute rheumatic fever</a:t>
            </a:r>
          </a:p>
          <a:p>
            <a:pPr eaLnBrk="1" hangingPunct="1">
              <a:lnSpc>
                <a:spcPct val="90000"/>
              </a:lnSpc>
              <a:spcBef>
                <a:spcPct val="0"/>
              </a:spcBef>
            </a:pPr>
            <a:endParaRPr lang="en-US" altLang="en-US" smtClean="0"/>
          </a:p>
          <a:p>
            <a:pPr eaLnBrk="1" hangingPunct="1">
              <a:lnSpc>
                <a:spcPct val="90000"/>
              </a:lnSpc>
              <a:spcBef>
                <a:spcPct val="0"/>
              </a:spcBef>
            </a:pPr>
            <a:r>
              <a:rPr lang="en-US" altLang="en-US" smtClean="0"/>
              <a:t>Acute myocardial infarction </a:t>
            </a:r>
          </a:p>
          <a:p>
            <a:pPr eaLnBrk="1" hangingPunct="1">
              <a:lnSpc>
                <a:spcPct val="90000"/>
              </a:lnSpc>
              <a:spcBef>
                <a:spcPct val="0"/>
              </a:spcBef>
            </a:pPr>
            <a:endParaRPr lang="en-US" altLang="en-US" smtClean="0"/>
          </a:p>
          <a:p>
            <a:pPr eaLnBrk="1" hangingPunct="1">
              <a:lnSpc>
                <a:spcPct val="90000"/>
              </a:lnSpc>
              <a:spcBef>
                <a:spcPct val="0"/>
              </a:spcBef>
            </a:pPr>
            <a:r>
              <a:rPr lang="en-US" altLang="en-US" smtClean="0"/>
              <a:t>Rheumatoid Arthritis </a:t>
            </a:r>
          </a:p>
          <a:p>
            <a:pPr eaLnBrk="1" hangingPunct="1">
              <a:lnSpc>
                <a:spcPct val="90000"/>
              </a:lnSpc>
              <a:spcBef>
                <a:spcPct val="0"/>
              </a:spcBef>
            </a:pPr>
            <a:endParaRPr lang="en-US" altLang="en-US" smtClean="0"/>
          </a:p>
          <a:p>
            <a:pPr eaLnBrk="1" hangingPunct="1">
              <a:lnSpc>
                <a:spcPct val="90000"/>
              </a:lnSpc>
              <a:spcBef>
                <a:spcPct val="0"/>
              </a:spcBef>
            </a:pPr>
            <a:r>
              <a:rPr lang="en-US" altLang="en-US" smtClean="0"/>
              <a:t>Cancer</a:t>
            </a:r>
          </a:p>
          <a:p>
            <a:pPr eaLnBrk="1" hangingPunct="1">
              <a:spcBef>
                <a:spcPct val="0"/>
              </a:spcBef>
            </a:pPr>
            <a:endParaRPr lang="en-US" altLang="en-US" smtClean="0"/>
          </a:p>
        </p:txBody>
      </p:sp>
      <p:sp>
        <p:nvSpPr>
          <p:cNvPr id="38916"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58F723-B586-4D7A-A3A6-C68492625B92}" type="slidenum">
              <a:rPr lang="en-US" altLang="en-US">
                <a:latin typeface="Calibri" panose="020F0502020204030204" pitchFamily="34" charset="0"/>
              </a:rPr>
              <a:pPr eaLnBrk="1" hangingPunct="1"/>
              <a:t>108</a:t>
            </a:fld>
            <a:endParaRPr lang="en-US" altLang="en-US">
              <a:latin typeface="Calibri" panose="020F0502020204030204" pitchFamily="34" charset="0"/>
            </a:endParaRPr>
          </a:p>
        </p:txBody>
      </p:sp>
    </p:spTree>
    <p:extLst>
      <p:ext uri="{BB962C8B-B14F-4D97-AF65-F5344CB8AC3E}">
        <p14:creationId xmlns:p14="http://schemas.microsoft.com/office/powerpoint/2010/main" val="3459933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3E72A5-1711-4E6E-83B8-04318452046D}" type="slidenum">
              <a:rPr lang="en-US"/>
              <a:pPr/>
              <a:t>8</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80672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Recall that RF is an autoantibody, usually of the</a:t>
            </a:r>
          </a:p>
          <a:p>
            <a:r>
              <a:rPr lang="en-US" sz="1200" b="0" i="0" u="none" strike="noStrike" kern="1200" baseline="0" dirty="0" err="1" smtClean="0">
                <a:solidFill>
                  <a:schemeClr val="tx1"/>
                </a:solidFill>
                <a:latin typeface="+mn-lt"/>
                <a:ea typeface="+mn-ea"/>
                <a:cs typeface="+mn-cs"/>
              </a:rPr>
              <a:t>IgM</a:t>
            </a:r>
            <a:r>
              <a:rPr lang="en-US" sz="1200" b="0" i="0" u="none" strike="noStrike" kern="1200" baseline="0" dirty="0" smtClean="0">
                <a:solidFill>
                  <a:schemeClr val="tx1"/>
                </a:solidFill>
                <a:latin typeface="+mn-lt"/>
                <a:ea typeface="+mn-ea"/>
                <a:cs typeface="+mn-cs"/>
              </a:rPr>
              <a:t> class, that reacts with the Fc portion of </a:t>
            </a:r>
            <a:r>
              <a:rPr lang="en-US" sz="1200" b="0" i="0" u="none" strike="noStrike" kern="1200" baseline="0" dirty="0" err="1" smtClean="0">
                <a:solidFill>
                  <a:schemeClr val="tx1"/>
                </a:solidFill>
                <a:latin typeface="+mn-lt"/>
                <a:ea typeface="+mn-ea"/>
                <a:cs typeface="+mn-cs"/>
              </a:rPr>
              <a:t>IgG</a:t>
            </a:r>
            <a:r>
              <a:rPr lang="en-US" sz="1200" b="0" i="0" u="none" strike="noStrike" kern="1200" baseline="0" dirty="0" smtClean="0">
                <a:solidFill>
                  <a:schemeClr val="tx1"/>
                </a:solidFill>
                <a:latin typeface="+mn-lt"/>
                <a:ea typeface="+mn-ea"/>
                <a:cs typeface="+mn-cs"/>
              </a:rPr>
              <a:t>. Approximately</a:t>
            </a:r>
          </a:p>
          <a:p>
            <a:r>
              <a:rPr lang="en-US" sz="1200" b="0" i="0" u="none" strike="noStrike" kern="1200" baseline="0" dirty="0" smtClean="0">
                <a:solidFill>
                  <a:schemeClr val="tx1"/>
                </a:solidFill>
                <a:latin typeface="+mn-lt"/>
                <a:ea typeface="+mn-ea"/>
                <a:cs typeface="+mn-cs"/>
              </a:rPr>
              <a:t>70% to 90% of patients with RA test positive for RF.54,59</a:t>
            </a:r>
          </a:p>
          <a:p>
            <a:r>
              <a:rPr lang="en-US" sz="1200" b="0" i="0" u="none" strike="noStrike" kern="1200" baseline="0" dirty="0" smtClean="0">
                <a:solidFill>
                  <a:schemeClr val="tx1"/>
                </a:solidFill>
                <a:latin typeface="+mn-lt"/>
                <a:ea typeface="+mn-ea"/>
                <a:cs typeface="+mn-cs"/>
              </a:rPr>
              <a:t>Thus, a negative result does not rule out the presence of RA.</a:t>
            </a:r>
          </a:p>
          <a:p>
            <a:r>
              <a:rPr lang="en-US" sz="1200" b="0" i="0" u="none" strike="noStrike" kern="1200" baseline="0" dirty="0" smtClean="0">
                <a:solidFill>
                  <a:schemeClr val="tx1"/>
                </a:solidFill>
                <a:latin typeface="+mn-lt"/>
                <a:ea typeface="+mn-ea"/>
                <a:cs typeface="+mn-cs"/>
              </a:rPr>
              <a:t>Conversely, a positive test result is not specific for RA because</a:t>
            </a:r>
          </a:p>
          <a:p>
            <a:r>
              <a:rPr lang="en-US" sz="1200" b="0" i="0" u="none" strike="noStrike" kern="1200" baseline="0" dirty="0" smtClean="0">
                <a:solidFill>
                  <a:schemeClr val="tx1"/>
                </a:solidFill>
                <a:latin typeface="+mn-lt"/>
                <a:ea typeface="+mn-ea"/>
                <a:cs typeface="+mn-cs"/>
              </a:rPr>
              <a:t>RF is also present in about 5% of healthy individuals and in</a:t>
            </a:r>
          </a:p>
          <a:p>
            <a:r>
              <a:rPr lang="en-US" sz="1200" b="0" i="0" u="none" strike="noStrike" kern="1200" baseline="0" dirty="0" smtClean="0">
                <a:solidFill>
                  <a:schemeClr val="tx1"/>
                </a:solidFill>
                <a:latin typeface="+mn-lt"/>
                <a:ea typeface="+mn-ea"/>
                <a:cs typeface="+mn-cs"/>
              </a:rPr>
              <a:t>10% to 25% of those over the age of 65.59 In addition, RF can</a:t>
            </a:r>
          </a:p>
          <a:p>
            <a:r>
              <a:rPr lang="en-US" sz="1200" b="0" i="0" u="none" strike="noStrike" kern="1200" baseline="0" dirty="0" smtClean="0">
                <a:solidFill>
                  <a:schemeClr val="tx1"/>
                </a:solidFill>
                <a:latin typeface="+mn-lt"/>
                <a:ea typeface="+mn-ea"/>
                <a:cs typeface="+mn-cs"/>
              </a:rPr>
              <a:t>be found in patients with other connective tissue diseases such</a:t>
            </a:r>
          </a:p>
          <a:p>
            <a:r>
              <a:rPr lang="en-US" sz="1200" b="0" i="0" u="none" strike="noStrike" kern="1200" baseline="0" dirty="0" smtClean="0">
                <a:solidFill>
                  <a:schemeClr val="tx1"/>
                </a:solidFill>
                <a:latin typeface="+mn-lt"/>
                <a:ea typeface="+mn-ea"/>
                <a:cs typeface="+mn-cs"/>
              </a:rPr>
              <a:t>as SLE, </a:t>
            </a:r>
            <a:r>
              <a:rPr lang="en-US" sz="1200" b="0" i="0" u="none" strike="noStrike" kern="1200" baseline="0" dirty="0" err="1" smtClean="0">
                <a:solidFill>
                  <a:schemeClr val="tx1"/>
                </a:solidFill>
                <a:latin typeface="+mn-lt"/>
                <a:ea typeface="+mn-ea"/>
                <a:cs typeface="+mn-cs"/>
              </a:rPr>
              <a:t>Sjögren’s</a:t>
            </a:r>
            <a:r>
              <a:rPr lang="en-US" sz="1200" b="0" i="0" u="none" strike="noStrike" kern="1200" baseline="0" dirty="0" smtClean="0">
                <a:solidFill>
                  <a:schemeClr val="tx1"/>
                </a:solidFill>
                <a:latin typeface="+mn-lt"/>
                <a:ea typeface="+mn-ea"/>
                <a:cs typeface="+mn-cs"/>
              </a:rPr>
              <a:t> syndrome, scleroderma, and mixed connective</a:t>
            </a:r>
          </a:p>
          <a:p>
            <a:r>
              <a:rPr lang="en-US" sz="1200" b="0" i="0" u="none" strike="noStrike" kern="1200" baseline="0" dirty="0" smtClean="0">
                <a:solidFill>
                  <a:schemeClr val="tx1"/>
                </a:solidFill>
                <a:latin typeface="+mn-lt"/>
                <a:ea typeface="+mn-ea"/>
                <a:cs typeface="+mn-cs"/>
              </a:rPr>
              <a:t>tissue disease, as well as in people with some chronic</a:t>
            </a:r>
          </a:p>
          <a:p>
            <a:r>
              <a:rPr lang="en-US" sz="1200" b="0" i="0" u="none" strike="noStrike" kern="1200" baseline="0" dirty="0" smtClean="0">
                <a:solidFill>
                  <a:schemeClr val="tx1"/>
                </a:solidFill>
                <a:latin typeface="+mn-lt"/>
                <a:ea typeface="+mn-ea"/>
                <a:cs typeface="+mn-cs"/>
              </a:rPr>
              <a:t>infections.54,59</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111</a:t>
            </a:fld>
            <a:endParaRPr lang="en-US"/>
          </a:p>
        </p:txBody>
      </p:sp>
    </p:spTree>
    <p:extLst>
      <p:ext uri="{BB962C8B-B14F-4D97-AF65-F5344CB8AC3E}">
        <p14:creationId xmlns:p14="http://schemas.microsoft.com/office/powerpoint/2010/main" val="1252088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spcBef>
                <a:spcPct val="0"/>
              </a:spcBef>
            </a:pPr>
            <a:r>
              <a:rPr lang="en-US" altLang="en-US" dirty="0" smtClean="0">
                <a:cs typeface="Arial" panose="020B0604020202020204" pitchFamily="34" charset="0"/>
              </a:rPr>
              <a:t>RF positives:  </a:t>
            </a:r>
            <a:r>
              <a:rPr lang="en-US" altLang="en-US" dirty="0" err="1" smtClean="0">
                <a:cs typeface="Arial" panose="020B0604020202020204" pitchFamily="34" charset="0"/>
                <a:hlinkClick r:id="rId3" tooltip="Sjögren's syndrome"/>
              </a:rPr>
              <a:t>Sjögren's</a:t>
            </a:r>
            <a:r>
              <a:rPr lang="en-US" altLang="en-US" dirty="0" smtClean="0">
                <a:cs typeface="Arial" panose="020B0604020202020204" pitchFamily="34" charset="0"/>
                <a:hlinkClick r:id="rId3" tooltip="Sjögren's syndrome"/>
              </a:rPr>
              <a:t> </a:t>
            </a:r>
            <a:r>
              <a:rPr lang="en-US" altLang="en-US" dirty="0" err="1" smtClean="0">
                <a:cs typeface="Arial" panose="020B0604020202020204" pitchFamily="34" charset="0"/>
                <a:hlinkClick r:id="rId3" tooltip="Sjögren's syndrome"/>
              </a:rPr>
              <a:t>syndrome</a:t>
            </a:r>
            <a:r>
              <a:rPr lang="en-US" altLang="en-US" dirty="0" err="1" smtClean="0">
                <a:cs typeface="Arial" panose="020B0604020202020204" pitchFamily="34" charset="0"/>
              </a:rPr>
              <a:t>,</a:t>
            </a:r>
            <a:r>
              <a:rPr lang="en-US" altLang="en-US" dirty="0" err="1" smtClean="0">
                <a:cs typeface="Arial" panose="020B0604020202020204" pitchFamily="34" charset="0"/>
                <a:hlinkClick r:id="rId4" tooltip="Hepatitis C"/>
              </a:rPr>
              <a:t>hepatitis</a:t>
            </a:r>
            <a:r>
              <a:rPr lang="en-US" altLang="en-US" dirty="0" smtClean="0">
                <a:cs typeface="Arial" panose="020B0604020202020204" pitchFamily="34" charset="0"/>
                <a:hlinkClick r:id="rId4" tooltip="Hepatitis C"/>
              </a:rPr>
              <a:t> C</a:t>
            </a:r>
            <a:r>
              <a:rPr lang="en-US" altLang="en-US" dirty="0" smtClean="0">
                <a:cs typeface="Arial" panose="020B0604020202020204" pitchFamily="34" charset="0"/>
              </a:rPr>
              <a:t>, </a:t>
            </a:r>
            <a:r>
              <a:rPr lang="en-US" altLang="en-US" dirty="0" smtClean="0">
                <a:cs typeface="Arial" panose="020B0604020202020204" pitchFamily="34" charset="0"/>
                <a:hlinkClick r:id="rId5" tooltip="Systemic lupus erythematosus"/>
              </a:rPr>
              <a:t>systemic lupus erythematosus</a:t>
            </a:r>
            <a:r>
              <a:rPr lang="en-US" altLang="en-US" dirty="0" smtClean="0">
                <a:cs typeface="Arial" panose="020B0604020202020204" pitchFamily="34" charset="0"/>
              </a:rPr>
              <a:t>, chronic infections </a:t>
            </a:r>
          </a:p>
          <a:p>
            <a:r>
              <a:rPr lang="en-US" sz="1200" b="0" i="0" u="none" strike="noStrike" kern="1200" baseline="0" dirty="0" smtClean="0">
                <a:solidFill>
                  <a:schemeClr val="tx1"/>
                </a:solidFill>
                <a:latin typeface="+mn-lt"/>
                <a:ea typeface="+mn-ea"/>
                <a:cs typeface="+mn-cs"/>
              </a:rPr>
              <a:t>Recall that RF is an autoantibody, usually of the </a:t>
            </a:r>
            <a:r>
              <a:rPr lang="en-US" sz="1200" b="0" i="0" u="none" strike="noStrike" kern="1200" baseline="0" dirty="0" err="1" smtClean="0">
                <a:solidFill>
                  <a:schemeClr val="tx1"/>
                </a:solidFill>
                <a:latin typeface="+mn-lt"/>
                <a:ea typeface="+mn-ea"/>
                <a:cs typeface="+mn-cs"/>
              </a:rPr>
              <a:t>IgM</a:t>
            </a:r>
            <a:r>
              <a:rPr lang="en-US" sz="1200" b="0" i="0" u="none" strike="noStrike" kern="1200" baseline="0" dirty="0" smtClean="0">
                <a:solidFill>
                  <a:schemeClr val="tx1"/>
                </a:solidFill>
                <a:latin typeface="+mn-lt"/>
                <a:ea typeface="+mn-ea"/>
                <a:cs typeface="+mn-cs"/>
              </a:rPr>
              <a:t> class, that reacts with the Fc portion of </a:t>
            </a:r>
            <a:r>
              <a:rPr lang="en-US" sz="1200" b="0" i="0" u="none" strike="noStrike" kern="1200" baseline="0" dirty="0" err="1" smtClean="0">
                <a:solidFill>
                  <a:schemeClr val="tx1"/>
                </a:solidFill>
                <a:latin typeface="+mn-lt"/>
                <a:ea typeface="+mn-ea"/>
                <a:cs typeface="+mn-cs"/>
              </a:rPr>
              <a:t>IgG</a:t>
            </a:r>
            <a:r>
              <a:rPr lang="en-US" sz="1200" b="0" i="0" u="none" strike="noStrike" kern="1200" baseline="0" dirty="0" smtClean="0">
                <a:solidFill>
                  <a:schemeClr val="tx1"/>
                </a:solidFill>
                <a:latin typeface="+mn-lt"/>
                <a:ea typeface="+mn-ea"/>
                <a:cs typeface="+mn-cs"/>
              </a:rPr>
              <a:t>. Approximately 70% to 90% of patients with RA test positive for RF.54,59 Thus, a negative result does not rule out the presence of RA.</a:t>
            </a:r>
          </a:p>
          <a:p>
            <a:r>
              <a:rPr lang="en-US" sz="1200" b="0" i="0" u="none" strike="noStrike" kern="1200" baseline="0" dirty="0" smtClean="0">
                <a:solidFill>
                  <a:schemeClr val="tx1"/>
                </a:solidFill>
                <a:latin typeface="+mn-lt"/>
                <a:ea typeface="+mn-ea"/>
                <a:cs typeface="+mn-cs"/>
              </a:rPr>
              <a:t>Conversely, a positive test result is not specific for RA because RF is also present in about 5% of healthy individuals and in 10% to 25% of those over the age of 65.59 In addition, RF can be found in patients with other connective tissue diseases such as SLE, </a:t>
            </a:r>
            <a:r>
              <a:rPr lang="en-US" sz="1200" b="0" i="0" u="none" strike="noStrike" kern="1200" baseline="0" dirty="0" err="1" smtClean="0">
                <a:solidFill>
                  <a:schemeClr val="tx1"/>
                </a:solidFill>
                <a:latin typeface="+mn-lt"/>
                <a:ea typeface="+mn-ea"/>
                <a:cs typeface="+mn-cs"/>
              </a:rPr>
              <a:t>Sjögren’s</a:t>
            </a:r>
            <a:r>
              <a:rPr lang="en-US" sz="1200" b="0" i="0" u="none" strike="noStrike" kern="1200" baseline="0" dirty="0" smtClean="0">
                <a:solidFill>
                  <a:schemeClr val="tx1"/>
                </a:solidFill>
                <a:latin typeface="+mn-lt"/>
                <a:ea typeface="+mn-ea"/>
                <a:cs typeface="+mn-cs"/>
              </a:rPr>
              <a:t> syndrome, scleroderma, and mixed connective tissue disease, as well as in people with some chronic infections.54,59</a:t>
            </a:r>
          </a:p>
          <a:p>
            <a:r>
              <a:rPr lang="en-US" sz="1200" b="0" i="0" u="none" strike="noStrike" kern="1200" baseline="0" dirty="0" smtClean="0">
                <a:solidFill>
                  <a:schemeClr val="tx1"/>
                </a:solidFill>
                <a:latin typeface="+mn-lt"/>
                <a:ea typeface="+mn-ea"/>
                <a:cs typeface="+mn-cs"/>
              </a:rPr>
              <a:t>Manual agglutination tests using charcoal or latex particles</a:t>
            </a:r>
          </a:p>
          <a:p>
            <a:r>
              <a:rPr lang="en-US" sz="1200" b="0" i="0" u="none" strike="noStrike" kern="1200" baseline="0" dirty="0" smtClean="0">
                <a:solidFill>
                  <a:schemeClr val="tx1"/>
                </a:solidFill>
                <a:latin typeface="+mn-lt"/>
                <a:ea typeface="+mn-ea"/>
                <a:cs typeface="+mn-cs"/>
              </a:rPr>
              <a:t>coated with </a:t>
            </a:r>
            <a:r>
              <a:rPr lang="en-US" sz="1200" b="0" i="0" u="none" strike="noStrike" kern="1200" baseline="0" dirty="0" err="1" smtClean="0">
                <a:solidFill>
                  <a:schemeClr val="tx1"/>
                </a:solidFill>
                <a:latin typeface="+mn-lt"/>
                <a:ea typeface="+mn-ea"/>
                <a:cs typeface="+mn-cs"/>
              </a:rPr>
              <a:t>IgG</a:t>
            </a:r>
            <a:r>
              <a:rPr lang="en-US" sz="1200" b="0" i="0" u="none" strike="noStrike" kern="1200" baseline="0" dirty="0" smtClean="0">
                <a:solidFill>
                  <a:schemeClr val="tx1"/>
                </a:solidFill>
                <a:latin typeface="+mn-lt"/>
                <a:ea typeface="+mn-ea"/>
                <a:cs typeface="+mn-cs"/>
              </a:rPr>
              <a:t> have been used for many years to detect</a:t>
            </a:r>
          </a:p>
          <a:p>
            <a:r>
              <a:rPr lang="en-US" sz="1200" b="0" i="0" u="none" strike="noStrike" kern="1200" baseline="0" dirty="0" smtClean="0">
                <a:solidFill>
                  <a:schemeClr val="tx1"/>
                </a:solidFill>
                <a:latin typeface="+mn-lt"/>
                <a:ea typeface="+mn-ea"/>
                <a:cs typeface="+mn-cs"/>
              </a:rPr>
              <a:t>RF.59,61 These tests, however, only detect the </a:t>
            </a:r>
            <a:r>
              <a:rPr lang="en-US" sz="1200" b="0" i="0" u="none" strike="noStrike" kern="1200" baseline="0" dirty="0" err="1" smtClean="0">
                <a:solidFill>
                  <a:schemeClr val="tx1"/>
                </a:solidFill>
                <a:latin typeface="+mn-lt"/>
                <a:ea typeface="+mn-ea"/>
                <a:cs typeface="+mn-cs"/>
              </a:rPr>
              <a:t>IgM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isotype</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found in about 75% of patients, and have been largely replaced</a:t>
            </a:r>
          </a:p>
          <a:p>
            <a:r>
              <a:rPr lang="en-US" sz="1200" b="0" i="0" u="none" strike="noStrike" kern="1200" baseline="0" dirty="0" smtClean="0">
                <a:solidFill>
                  <a:schemeClr val="tx1"/>
                </a:solidFill>
                <a:latin typeface="+mn-lt"/>
                <a:ea typeface="+mn-ea"/>
                <a:cs typeface="+mn-cs"/>
              </a:rPr>
              <a:t>by ELISA, chemiluminescence immunoassay, and </a:t>
            </a:r>
            <a:r>
              <a:rPr lang="en-US" sz="1200" b="0" i="0" u="none" strike="noStrike" kern="1200" baseline="0" dirty="0" err="1" smtClean="0">
                <a:solidFill>
                  <a:schemeClr val="tx1"/>
                </a:solidFill>
                <a:latin typeface="+mn-lt"/>
                <a:ea typeface="+mn-ea"/>
                <a:cs typeface="+mn-cs"/>
              </a:rPr>
              <a:t>nephelometric</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methods, which are automated, have greater precision and</a:t>
            </a:r>
          </a:p>
          <a:p>
            <a:r>
              <a:rPr lang="en-US" sz="1200" b="0" i="0" u="none" strike="noStrike" kern="1200" baseline="0" dirty="0" smtClean="0">
                <a:solidFill>
                  <a:schemeClr val="tx1"/>
                </a:solidFill>
                <a:latin typeface="+mn-lt"/>
                <a:ea typeface="+mn-ea"/>
                <a:cs typeface="+mn-cs"/>
              </a:rPr>
              <a:t>sensitivity, and can also detect other RF isotypes.54,59 Testing</a:t>
            </a:r>
          </a:p>
          <a:p>
            <a:r>
              <a:rPr lang="en-US" sz="1200" b="0" i="0" u="none" strike="noStrike" kern="1200" baseline="0" dirty="0" smtClean="0">
                <a:solidFill>
                  <a:schemeClr val="tx1"/>
                </a:solidFill>
                <a:latin typeface="+mn-lt"/>
                <a:ea typeface="+mn-ea"/>
                <a:cs typeface="+mn-cs"/>
              </a:rPr>
              <a:t>for </a:t>
            </a:r>
            <a:r>
              <a:rPr lang="en-US" sz="1200" b="0" i="0" u="none" strike="noStrike" kern="1200" baseline="0" dirty="0" err="1" smtClean="0">
                <a:solidFill>
                  <a:schemeClr val="tx1"/>
                </a:solidFill>
                <a:latin typeface="+mn-lt"/>
                <a:ea typeface="+mn-ea"/>
                <a:cs typeface="+mn-cs"/>
              </a:rPr>
              <a:t>IgG</a:t>
            </a:r>
            <a:r>
              <a:rPr lang="en-US" sz="1200" b="0" i="0" u="none" strike="noStrike" kern="1200" baseline="0" dirty="0" smtClean="0">
                <a:solidFill>
                  <a:schemeClr val="tx1"/>
                </a:solidFill>
                <a:latin typeface="+mn-lt"/>
                <a:ea typeface="+mn-ea"/>
                <a:cs typeface="+mn-cs"/>
              </a:rPr>
              <a:t> and IgA RFs increases test specificity. The presence of</a:t>
            </a:r>
          </a:p>
          <a:p>
            <a:r>
              <a:rPr lang="en-US" sz="1200" b="0" i="0" u="none" strike="noStrike" kern="1200" baseline="0" dirty="0" smtClean="0">
                <a:solidFill>
                  <a:schemeClr val="tx1"/>
                </a:solidFill>
                <a:latin typeface="+mn-lt"/>
                <a:ea typeface="+mn-ea"/>
                <a:cs typeface="+mn-cs"/>
              </a:rPr>
              <a:t>both </a:t>
            </a:r>
            <a:r>
              <a:rPr lang="en-US" sz="1200" b="0" i="0" u="none" strike="noStrike" kern="1200" baseline="0" dirty="0" err="1" smtClean="0">
                <a:solidFill>
                  <a:schemeClr val="tx1"/>
                </a:solidFill>
                <a:latin typeface="+mn-lt"/>
                <a:ea typeface="+mn-ea"/>
                <a:cs typeface="+mn-cs"/>
              </a:rPr>
              <a:t>IgM</a:t>
            </a:r>
            <a:r>
              <a:rPr lang="en-US" sz="1200" b="0" i="0" u="none" strike="noStrike" kern="1200" baseline="0" dirty="0" smtClean="0">
                <a:solidFill>
                  <a:schemeClr val="tx1"/>
                </a:solidFill>
                <a:latin typeface="+mn-lt"/>
                <a:ea typeface="+mn-ea"/>
                <a:cs typeface="+mn-cs"/>
              </a:rPr>
              <a:t> and IgA, or of all three </a:t>
            </a:r>
            <a:r>
              <a:rPr lang="en-US" sz="1200" b="0" i="0" u="none" strike="noStrike" kern="1200" baseline="0" dirty="0" err="1" smtClean="0">
                <a:solidFill>
                  <a:schemeClr val="tx1"/>
                </a:solidFill>
                <a:latin typeface="+mn-lt"/>
                <a:ea typeface="+mn-ea"/>
                <a:cs typeface="+mn-cs"/>
              </a:rPr>
              <a:t>isotypes</a:t>
            </a:r>
            <a:r>
              <a:rPr lang="en-US" sz="1200" b="0" i="0" u="none" strike="noStrike" kern="1200" baseline="0" dirty="0" smtClean="0">
                <a:solidFill>
                  <a:schemeClr val="tx1"/>
                </a:solidFill>
                <a:latin typeface="+mn-lt"/>
                <a:ea typeface="+mn-ea"/>
                <a:cs typeface="+mn-cs"/>
              </a:rPr>
              <a:t>, rarely occurs in other</a:t>
            </a:r>
          </a:p>
          <a:p>
            <a:r>
              <a:rPr lang="en-US" sz="1200" b="0" i="0" u="none" strike="noStrike" kern="1200" baseline="0" dirty="0" smtClean="0">
                <a:solidFill>
                  <a:schemeClr val="tx1"/>
                </a:solidFill>
                <a:latin typeface="+mn-lt"/>
                <a:ea typeface="+mn-ea"/>
                <a:cs typeface="+mn-cs"/>
              </a:rPr>
              <a:t>disease states, which may help in making a differential diagnosis.</a:t>
            </a:r>
          </a:p>
          <a:p>
            <a:r>
              <a:rPr lang="en-US" sz="1200" b="0" i="0" u="none" strike="noStrike" kern="1200" baseline="0" dirty="0" smtClean="0">
                <a:solidFill>
                  <a:schemeClr val="tx1"/>
                </a:solidFill>
                <a:latin typeface="+mn-lt"/>
                <a:ea typeface="+mn-ea"/>
                <a:cs typeface="+mn-cs"/>
              </a:rPr>
              <a:t>In addition, testing for specific RF </a:t>
            </a:r>
            <a:r>
              <a:rPr lang="en-US" sz="1200" b="0" i="0" u="none" strike="noStrike" kern="1200" baseline="0" dirty="0" err="1" smtClean="0">
                <a:solidFill>
                  <a:schemeClr val="tx1"/>
                </a:solidFill>
                <a:latin typeface="+mn-lt"/>
                <a:ea typeface="+mn-ea"/>
                <a:cs typeface="+mn-cs"/>
              </a:rPr>
              <a:t>isotypes</a:t>
            </a:r>
            <a:r>
              <a:rPr lang="en-US" sz="1200" b="0" i="0" u="none" strike="noStrike" kern="1200" baseline="0" dirty="0" smtClean="0">
                <a:solidFill>
                  <a:schemeClr val="tx1"/>
                </a:solidFill>
                <a:latin typeface="+mn-lt"/>
                <a:ea typeface="+mn-ea"/>
                <a:cs typeface="+mn-cs"/>
              </a:rPr>
              <a:t> may have</a:t>
            </a:r>
          </a:p>
          <a:p>
            <a:r>
              <a:rPr lang="en-US" sz="1200" b="0" i="0" u="none" strike="noStrike" kern="1200" baseline="0" dirty="0" smtClean="0">
                <a:solidFill>
                  <a:schemeClr val="tx1"/>
                </a:solidFill>
                <a:latin typeface="+mn-lt"/>
                <a:ea typeface="+mn-ea"/>
                <a:cs typeface="+mn-cs"/>
              </a:rPr>
              <a:t>some prognostic value. Some studies have found that </a:t>
            </a:r>
            <a:r>
              <a:rPr lang="en-US" sz="1200" b="0" i="0" u="none" strike="noStrike" kern="1200" baseline="0" dirty="0" err="1" smtClean="0">
                <a:solidFill>
                  <a:schemeClr val="tx1"/>
                </a:solidFill>
                <a:latin typeface="+mn-lt"/>
                <a:ea typeface="+mn-ea"/>
                <a:cs typeface="+mn-cs"/>
              </a:rPr>
              <a:t>IgM</a:t>
            </a:r>
            <a:r>
              <a:rPr lang="en-US" sz="1200" b="0" i="0" u="none" strike="noStrike" kern="1200" baseline="0" dirty="0" smtClean="0">
                <a:solidFill>
                  <a:schemeClr val="tx1"/>
                </a:solidFill>
                <a:latin typeface="+mn-lt"/>
                <a:ea typeface="+mn-ea"/>
                <a:cs typeface="+mn-cs"/>
              </a:rPr>
              <a:t> RF</a:t>
            </a:r>
          </a:p>
          <a:p>
            <a:r>
              <a:rPr lang="en-US" sz="1200" b="0" i="0" u="none" strike="noStrike" kern="1200" baseline="0" dirty="0" smtClean="0">
                <a:solidFill>
                  <a:schemeClr val="tx1"/>
                </a:solidFill>
                <a:latin typeface="+mn-lt"/>
                <a:ea typeface="+mn-ea"/>
                <a:cs typeface="+mn-cs"/>
              </a:rPr>
              <a:t>levels decrease with clinical response to therapy and that elevation</a:t>
            </a:r>
          </a:p>
          <a:p>
            <a:r>
              <a:rPr lang="en-US" sz="1200" b="0" i="0" u="none" strike="noStrike" kern="1200" baseline="0" dirty="0" smtClean="0">
                <a:solidFill>
                  <a:schemeClr val="tx1"/>
                </a:solidFill>
                <a:latin typeface="+mn-lt"/>
                <a:ea typeface="+mn-ea"/>
                <a:cs typeface="+mn-cs"/>
              </a:rPr>
              <a:t>of IgA early in the disease appears to be associated with</a:t>
            </a:r>
          </a:p>
          <a:p>
            <a:r>
              <a:rPr lang="en-US" sz="1200" b="0" i="0" u="none" strike="noStrike" kern="1200" baseline="0" dirty="0" smtClean="0">
                <a:solidFill>
                  <a:schemeClr val="tx1"/>
                </a:solidFill>
                <a:latin typeface="+mn-lt"/>
                <a:ea typeface="+mn-ea"/>
                <a:cs typeface="+mn-cs"/>
              </a:rPr>
              <a:t>a poor response to TNF-α inhibitors and a worse prognosis.</a:t>
            </a:r>
          </a:p>
          <a:p>
            <a:endParaRPr lang="en-US" altLang="en-US" sz="1200" b="0" i="0" u="none" strike="noStrike" kern="1200" baseline="0" dirty="0" smtClean="0">
              <a:solidFill>
                <a:schemeClr val="tx1"/>
              </a:solidFill>
              <a:latin typeface="+mn-lt"/>
              <a:ea typeface="+mn-ea"/>
              <a:cs typeface="+mn-cs"/>
            </a:endParaRPr>
          </a:p>
          <a:p>
            <a:r>
              <a:rPr lang="en-US" altLang="en-US" dirty="0" smtClean="0"/>
              <a:t>These assays are performed</a:t>
            </a:r>
          </a:p>
          <a:p>
            <a:r>
              <a:rPr lang="en-US" altLang="en-US" dirty="0" smtClean="0"/>
              <a:t>mainly by ELISA and use a circular synthetic form of </a:t>
            </a:r>
            <a:r>
              <a:rPr lang="en-US" altLang="en-US" dirty="0" err="1" smtClean="0"/>
              <a:t>citrullinated</a:t>
            </a:r>
            <a:endParaRPr lang="en-US" altLang="en-US" dirty="0" smtClean="0"/>
          </a:p>
          <a:p>
            <a:r>
              <a:rPr lang="en-US" altLang="en-US" dirty="0" smtClean="0"/>
              <a:t>peptides to increase test sensitivity, which ranges from</a:t>
            </a:r>
          </a:p>
          <a:p>
            <a:r>
              <a:rPr lang="en-US" altLang="en-US" dirty="0" smtClean="0"/>
              <a:t>39% to 50%.61,62,68 About 20% to 30% of RF-negative patients</a:t>
            </a:r>
          </a:p>
          <a:p>
            <a:r>
              <a:rPr lang="en-US" altLang="en-US" dirty="0" smtClean="0"/>
              <a:t>are positive for anti-CCP and the presence of anti-CCP precedes</a:t>
            </a:r>
          </a:p>
          <a:p>
            <a:r>
              <a:rPr lang="en-US" altLang="en-US" dirty="0" smtClean="0"/>
              <a:t>the onset of RA by several years, making it a better</a:t>
            </a:r>
          </a:p>
          <a:p>
            <a:r>
              <a:rPr lang="en-US" altLang="en-US" dirty="0" smtClean="0"/>
              <a:t>marker for early disease.</a:t>
            </a:r>
            <a:endParaRPr lang="fa-IR" altLang="en-US" dirty="0" smtClean="0"/>
          </a:p>
        </p:txBody>
      </p:sp>
      <p:sp>
        <p:nvSpPr>
          <p:cNvPr id="1946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935280-676E-41A3-B9EA-34C81BE196BC}" type="slidenum">
              <a:rPr lang="fa-IR" altLang="en-US">
                <a:latin typeface="Calibri" panose="020F0502020204030204" pitchFamily="34" charset="0"/>
              </a:rPr>
              <a:pPr eaLnBrk="1" hangingPunct="1"/>
              <a:t>112</a:t>
            </a:fld>
            <a:endParaRPr lang="fa-IR" altLang="en-US">
              <a:latin typeface="Calibri" panose="020F0502020204030204" pitchFamily="34" charset="0"/>
            </a:endParaRPr>
          </a:p>
        </p:txBody>
      </p:sp>
    </p:spTree>
    <p:extLst>
      <p:ext uri="{BB962C8B-B14F-4D97-AF65-F5344CB8AC3E}">
        <p14:creationId xmlns:p14="http://schemas.microsoft.com/office/powerpoint/2010/main" val="1529581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 identification data; (2) time and date of specimen</a:t>
            </a:r>
          </a:p>
          <a:p>
            <a:r>
              <a:rPr lang="en-US" dirty="0" smtClean="0"/>
              <a:t>collection; (3) source of the specimen; and (4) analyses to be</a:t>
            </a:r>
          </a:p>
          <a:p>
            <a:r>
              <a:rPr lang="en-US" dirty="0" smtClean="0"/>
              <a:t>performed.</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121</a:t>
            </a:fld>
            <a:endParaRPr lang="en-US"/>
          </a:p>
        </p:txBody>
      </p:sp>
    </p:spTree>
    <p:extLst>
      <p:ext uri="{BB962C8B-B14F-4D97-AF65-F5344CB8AC3E}">
        <p14:creationId xmlns:p14="http://schemas.microsoft.com/office/powerpoint/2010/main" val="3480135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D1E08B-81BF-41A8-9E8D-AEAA014B2E8F}" type="slidenum">
              <a:rPr lang="fa-IR"/>
              <a:pPr/>
              <a:t>12</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04676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887292-31BB-4F70-BBE8-692A014EA0B8}" type="slidenum">
              <a:rPr lang="en-US" smtClean="0"/>
              <a:t>27</a:t>
            </a:fld>
            <a:endParaRPr lang="en-US"/>
          </a:p>
        </p:txBody>
      </p:sp>
    </p:spTree>
    <p:extLst>
      <p:ext uri="{BB962C8B-B14F-4D97-AF65-F5344CB8AC3E}">
        <p14:creationId xmlns:p14="http://schemas.microsoft.com/office/powerpoint/2010/main" val="531612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887292-31BB-4F70-BBE8-692A014EA0B8}" type="slidenum">
              <a:rPr lang="en-US" smtClean="0"/>
              <a:t>28</a:t>
            </a:fld>
            <a:endParaRPr lang="en-US"/>
          </a:p>
        </p:txBody>
      </p:sp>
    </p:spTree>
    <p:extLst>
      <p:ext uri="{BB962C8B-B14F-4D97-AF65-F5344CB8AC3E}">
        <p14:creationId xmlns:p14="http://schemas.microsoft.com/office/powerpoint/2010/main" val="2675307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3E72A5-1711-4E6E-83B8-04318452046D}" type="slidenum">
              <a:rPr lang="en-US"/>
              <a:pPr/>
              <a:t>31</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45796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a:t>
            </a:r>
            <a:r>
              <a:rPr lang="en-US" dirty="0" err="1" smtClean="0"/>
              <a:t>methylumberiferil</a:t>
            </a:r>
            <a:r>
              <a:rPr lang="en-US" baseline="0" dirty="0" smtClean="0"/>
              <a:t> phosphate</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48</a:t>
            </a:fld>
            <a:endParaRPr lang="en-US"/>
          </a:p>
        </p:txBody>
      </p:sp>
    </p:spTree>
    <p:extLst>
      <p:ext uri="{BB962C8B-B14F-4D97-AF65-F5344CB8AC3E}">
        <p14:creationId xmlns:p14="http://schemas.microsoft.com/office/powerpoint/2010/main" val="3532434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49</a:t>
            </a:fld>
            <a:endParaRPr lang="en-US"/>
          </a:p>
        </p:txBody>
      </p:sp>
    </p:spTree>
    <p:extLst>
      <p:ext uri="{BB962C8B-B14F-4D97-AF65-F5344CB8AC3E}">
        <p14:creationId xmlns:p14="http://schemas.microsoft.com/office/powerpoint/2010/main" val="791075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 </a:t>
            </a:r>
            <a:r>
              <a:rPr lang="en-US" dirty="0" err="1" smtClean="0"/>
              <a:t>pyogenes</a:t>
            </a:r>
            <a:r>
              <a:rPr lang="en-US" dirty="0" smtClean="0"/>
              <a:t> (strep throat), L </a:t>
            </a:r>
            <a:r>
              <a:rPr lang="en-US" dirty="0" err="1" smtClean="0"/>
              <a:t>pneumophila</a:t>
            </a:r>
            <a:r>
              <a:rPr lang="en-US" dirty="0" smtClean="0"/>
              <a:t> (Legionnaire’s disease),</a:t>
            </a:r>
          </a:p>
          <a:p>
            <a:r>
              <a:rPr lang="en-US" dirty="0" smtClean="0"/>
              <a:t>rotavirus (pediatric diarrheal disease), respiratory syncytial virus,</a:t>
            </a:r>
          </a:p>
          <a:p>
            <a:r>
              <a:rPr lang="en-US" dirty="0" smtClean="0"/>
              <a:t>and influenza A and B. Antigen detection assays are highly</a:t>
            </a:r>
          </a:p>
          <a:p>
            <a:r>
              <a:rPr lang="en-US" dirty="0" smtClean="0"/>
              <a:t>specific, and because of advances in technology, sensitivities of</a:t>
            </a:r>
          </a:p>
          <a:p>
            <a:r>
              <a:rPr lang="en-US" dirty="0" smtClean="0"/>
              <a:t>the assays have improved dramatically. In many cases, antigen</a:t>
            </a:r>
          </a:p>
          <a:p>
            <a:r>
              <a:rPr lang="en-US" dirty="0" smtClean="0"/>
              <a:t>detection assays, particularly LFA, have replaced other methods</a:t>
            </a:r>
          </a:p>
          <a:p>
            <a:r>
              <a:rPr lang="en-US" dirty="0" smtClean="0"/>
              <a:t>used to detect infections with bacteria, viruses, and fungi.</a:t>
            </a:r>
          </a:p>
          <a:p>
            <a:r>
              <a:rPr lang="en-US" sz="1200" b="0" i="0" u="none" strike="noStrike" kern="1200" baseline="0" dirty="0" smtClean="0">
                <a:solidFill>
                  <a:schemeClr val="tx1"/>
                </a:solidFill>
                <a:latin typeface="+mn-lt"/>
                <a:ea typeface="+mn-ea"/>
                <a:cs typeface="+mn-cs"/>
              </a:rPr>
              <a:t>For some infectious agents, such as</a:t>
            </a:r>
          </a:p>
          <a:p>
            <a:r>
              <a:rPr lang="en-US" sz="1200" b="0" i="1" u="none" strike="noStrike" kern="1200" baseline="0" dirty="0" smtClean="0">
                <a:solidFill>
                  <a:schemeClr val="tx1"/>
                </a:solidFill>
                <a:latin typeface="+mn-lt"/>
                <a:ea typeface="+mn-ea"/>
                <a:cs typeface="+mn-cs"/>
              </a:rPr>
              <a:t>N </a:t>
            </a:r>
            <a:r>
              <a:rPr lang="en-US" sz="1200" b="0" i="1" u="none" strike="noStrike" kern="1200" baseline="0" dirty="0" err="1" smtClean="0">
                <a:solidFill>
                  <a:schemeClr val="tx1"/>
                </a:solidFill>
                <a:latin typeface="+mn-lt"/>
                <a:ea typeface="+mn-ea"/>
                <a:cs typeface="+mn-cs"/>
              </a:rPr>
              <a:t>gonorrhoeae</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and </a:t>
            </a:r>
            <a:r>
              <a:rPr lang="en-US" sz="1200" b="0" i="1" u="none" strike="noStrike" kern="1200" baseline="0" dirty="0" smtClean="0">
                <a:solidFill>
                  <a:schemeClr val="tx1"/>
                </a:solidFill>
                <a:latin typeface="+mn-lt"/>
                <a:ea typeface="+mn-ea"/>
                <a:cs typeface="+mn-cs"/>
              </a:rPr>
              <a:t>C trachomatis, </a:t>
            </a:r>
            <a:r>
              <a:rPr lang="en-US" sz="1200" b="0" i="0" u="none" strike="noStrike" kern="1200" baseline="0" dirty="0" smtClean="0">
                <a:solidFill>
                  <a:schemeClr val="tx1"/>
                </a:solidFill>
                <a:latin typeface="+mn-lt"/>
                <a:ea typeface="+mn-ea"/>
                <a:cs typeface="+mn-cs"/>
              </a:rPr>
              <a:t>nucleic-acid–based assays are</a:t>
            </a:r>
          </a:p>
          <a:p>
            <a:r>
              <a:rPr lang="en-US" sz="1200" b="0" i="0" u="none" strike="noStrike" kern="1200" baseline="0" dirty="0" smtClean="0">
                <a:solidFill>
                  <a:schemeClr val="tx1"/>
                </a:solidFill>
                <a:latin typeface="+mn-lt"/>
                <a:ea typeface="+mn-ea"/>
                <a:cs typeface="+mn-cs"/>
              </a:rPr>
              <a:t>widely available and clearly the choice for detection.</a:t>
            </a:r>
            <a:endParaRPr lang="en-US" dirty="0"/>
          </a:p>
        </p:txBody>
      </p:sp>
      <p:sp>
        <p:nvSpPr>
          <p:cNvPr id="4" name="Slide Number Placeholder 3"/>
          <p:cNvSpPr>
            <a:spLocks noGrp="1"/>
          </p:cNvSpPr>
          <p:nvPr>
            <p:ph type="sldNum" sz="quarter" idx="10"/>
          </p:nvPr>
        </p:nvSpPr>
        <p:spPr/>
        <p:txBody>
          <a:bodyPr/>
          <a:lstStyle/>
          <a:p>
            <a:fld id="{86EB2E7C-C592-41ED-A8B0-9D357CCB2D4D}" type="slidenum">
              <a:rPr lang="en-US" smtClean="0"/>
              <a:t>63</a:t>
            </a:fld>
            <a:endParaRPr lang="en-US"/>
          </a:p>
        </p:txBody>
      </p:sp>
    </p:spTree>
    <p:extLst>
      <p:ext uri="{BB962C8B-B14F-4D97-AF65-F5344CB8AC3E}">
        <p14:creationId xmlns:p14="http://schemas.microsoft.com/office/powerpoint/2010/main" val="2589742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972B0A-66C7-4C64-A967-3D4286D37C3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441519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72B0A-66C7-4C64-A967-3D4286D37C3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1208992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72B0A-66C7-4C64-A967-3D4286D37C3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630848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972B0A-66C7-4C64-A967-3D4286D37C3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3346766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972B0A-66C7-4C64-A967-3D4286D37C3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1981558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972B0A-66C7-4C64-A967-3D4286D37C30}"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4042850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972B0A-66C7-4C64-A967-3D4286D37C30}" type="datetimeFigureOut">
              <a:rPr lang="en-US" smtClean="0"/>
              <a:t>5/7/2018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419397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972B0A-66C7-4C64-A967-3D4286D37C30}" type="datetimeFigureOut">
              <a:rPr lang="en-US" smtClean="0"/>
              <a:t>5/7/2018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1573449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72B0A-66C7-4C64-A967-3D4286D37C30}" type="datetimeFigureOut">
              <a:rPr lang="en-US" smtClean="0"/>
              <a:t>5/7/2018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331378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972B0A-66C7-4C64-A967-3D4286D37C30}"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891370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972B0A-66C7-4C64-A967-3D4286D37C30}"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3A8E0-4A3D-4D5F-90F6-DEBD15AFBFA1}" type="slidenum">
              <a:rPr lang="en-US" smtClean="0"/>
              <a:t>‹#›</a:t>
            </a:fld>
            <a:endParaRPr lang="en-US"/>
          </a:p>
        </p:txBody>
      </p:sp>
    </p:spTree>
    <p:extLst>
      <p:ext uri="{BB962C8B-B14F-4D97-AF65-F5344CB8AC3E}">
        <p14:creationId xmlns:p14="http://schemas.microsoft.com/office/powerpoint/2010/main" val="134101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72B0A-66C7-4C64-A967-3D4286D37C30}" type="datetimeFigureOut">
              <a:rPr lang="en-US" smtClean="0"/>
              <a:t>5/7/2018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63A8E0-4A3D-4D5F-90F6-DEBD15AFBFA1}" type="slidenum">
              <a:rPr lang="en-US" smtClean="0"/>
              <a:t>‹#›</a:t>
            </a:fld>
            <a:endParaRPr lang="en-US"/>
          </a:p>
        </p:txBody>
      </p:sp>
    </p:spTree>
    <p:extLst>
      <p:ext uri="{BB962C8B-B14F-4D97-AF65-F5344CB8AC3E}">
        <p14:creationId xmlns:p14="http://schemas.microsoft.com/office/powerpoint/2010/main" val="983686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101.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0.png"/><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jpeg"/></Relationships>
</file>

<file path=ppt/slides/_rels/slide7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Serological Tests and their Quality Controls in Medical Lab</a:t>
            </a:r>
            <a:br>
              <a:rPr lang="en-US" b="1" dirty="0" smtClean="0"/>
            </a:br>
            <a:endParaRPr lang="en-US" b="1" dirty="0"/>
          </a:p>
        </p:txBody>
      </p:sp>
      <p:sp>
        <p:nvSpPr>
          <p:cNvPr id="3" name="Subtitle 2"/>
          <p:cNvSpPr>
            <a:spLocks noGrp="1"/>
          </p:cNvSpPr>
          <p:nvPr>
            <p:ph type="subTitle" idx="1"/>
          </p:nvPr>
        </p:nvSpPr>
        <p:spPr>
          <a:xfrm>
            <a:off x="1524000" y="5325978"/>
            <a:ext cx="9144000" cy="1173767"/>
          </a:xfrm>
        </p:spPr>
        <p:txBody>
          <a:bodyPr/>
          <a:lstStyle/>
          <a:p>
            <a:r>
              <a:rPr lang="en-US" dirty="0" err="1" smtClean="0"/>
              <a:t>Farimah</a:t>
            </a:r>
            <a:r>
              <a:rPr lang="en-US" dirty="0" smtClean="0"/>
              <a:t> </a:t>
            </a:r>
            <a:r>
              <a:rPr lang="en-US" dirty="0" err="1" smtClean="0"/>
              <a:t>Masoumi</a:t>
            </a:r>
            <a:r>
              <a:rPr lang="en-US" dirty="0" smtClean="0"/>
              <a:t>, PhD</a:t>
            </a:r>
          </a:p>
          <a:p>
            <a:r>
              <a:rPr lang="en-US" dirty="0" smtClean="0"/>
              <a:t>Tehran University of Medical Sciences</a:t>
            </a:r>
            <a:endParaRPr lang="en-US" dirty="0"/>
          </a:p>
        </p:txBody>
      </p:sp>
      <p:pic>
        <p:nvPicPr>
          <p:cNvPr id="2050" name="Picture 2" descr="Image result for â«Ø¯Ø§ÙØ´Ú¯Ø§Ù Ø¹ÙÙÙ Ù¾Ø²Ø´Ú©Û Ø§ÙØ¨Ø±Ø² ÙÙÚ¯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845" y="-102773"/>
            <a:ext cx="2039510" cy="226612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â«Ø¯Ø§ÙØ´Ú¯Ø§Ù Ø¹ÙÙÙ Ù¾Ø²Ø´Ú©Û ØªÙØ±Ø§Ù ÙÙÚ¯Ùâ¬â"/>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3594" y="405913"/>
            <a:ext cx="1420605" cy="1340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790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4842" y="2154712"/>
            <a:ext cx="11546006" cy="4351338"/>
          </a:xfrm>
        </p:spPr>
        <p:txBody>
          <a:bodyPr>
            <a:normAutofit/>
          </a:bodyPr>
          <a:lstStyle/>
          <a:p>
            <a:pPr marL="0" indent="0" algn="ctr">
              <a:buNone/>
            </a:pPr>
            <a:r>
              <a:rPr lang="en-US" sz="4400" dirty="0"/>
              <a:t>the process whereby </a:t>
            </a:r>
            <a:r>
              <a:rPr lang="en-US" sz="4400" dirty="0">
                <a:solidFill>
                  <a:srgbClr val="FF0000"/>
                </a:solidFill>
              </a:rPr>
              <a:t>specific antigens </a:t>
            </a:r>
            <a:r>
              <a:rPr lang="en-US" sz="4400" dirty="0"/>
              <a:t>(e.g., red blood cells) aggregate to form larger visible clumps when the corresponding </a:t>
            </a:r>
            <a:r>
              <a:rPr lang="en-US" sz="4400" dirty="0">
                <a:solidFill>
                  <a:srgbClr val="FF0000"/>
                </a:solidFill>
              </a:rPr>
              <a:t>specific antibody </a:t>
            </a:r>
            <a:r>
              <a:rPr lang="en-US" sz="4400" dirty="0"/>
              <a:t>is present in the serum.</a:t>
            </a:r>
          </a:p>
        </p:txBody>
      </p:sp>
      <p:sp>
        <p:nvSpPr>
          <p:cNvPr id="5" name="Rectangle 4"/>
          <p:cNvSpPr>
            <a:spLocks noChangeArrowheads="1"/>
          </p:cNvSpPr>
          <p:nvPr/>
        </p:nvSpPr>
        <p:spPr bwMode="auto">
          <a:xfrm>
            <a:off x="3153528" y="367249"/>
            <a:ext cx="5884944" cy="1323439"/>
          </a:xfrm>
          <a:prstGeom prst="rect">
            <a:avLst/>
          </a:prstGeom>
          <a:solidFill>
            <a:srgbClr val="FFC000"/>
          </a:solidFill>
          <a:ln w="57150">
            <a:solidFill>
              <a:srgbClr val="FF0000"/>
            </a:solidFill>
            <a:miter lim="800000"/>
            <a:headEnd/>
            <a:tailEnd/>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US" altLang="en-US" sz="8000" dirty="0" smtClean="0">
                <a:latin typeface="Times New Roman" panose="02020603050405020304" pitchFamily="18" charset="0"/>
                <a:cs typeface="Times New Roman" panose="02020603050405020304" pitchFamily="18" charset="0"/>
              </a:rPr>
              <a:t>Agglutination</a:t>
            </a:r>
            <a:endParaRPr lang="en-US" altLang="en-US" sz="8000" dirty="0"/>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21134843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RPR </a:t>
            </a:r>
            <a:endParaRPr lang="en-US" dirty="0"/>
          </a:p>
        </p:txBody>
      </p:sp>
      <p:sp>
        <p:nvSpPr>
          <p:cNvPr id="3" name="Content Placeholder 2"/>
          <p:cNvSpPr>
            <a:spLocks noGrp="1"/>
          </p:cNvSpPr>
          <p:nvPr>
            <p:ph idx="1"/>
          </p:nvPr>
        </p:nvSpPr>
        <p:spPr/>
        <p:txBody>
          <a:bodyPr/>
          <a:lstStyle/>
          <a:p>
            <a:r>
              <a:rPr lang="en-US" dirty="0" smtClean="0"/>
              <a:t>Sensitive</a:t>
            </a:r>
            <a:r>
              <a:rPr lang="en-US" dirty="0"/>
              <a:t>, </a:t>
            </a:r>
            <a:r>
              <a:rPr lang="en-US" dirty="0" smtClean="0"/>
              <a:t>inexpensive, and </a:t>
            </a:r>
            <a:r>
              <a:rPr lang="en-US" dirty="0"/>
              <a:t>simple to perform</a:t>
            </a:r>
            <a:endParaRPr lang="en-US" dirty="0" smtClean="0"/>
          </a:p>
          <a:p>
            <a:r>
              <a:rPr lang="en-US" dirty="0" smtClean="0"/>
              <a:t>Test Principle: Flocculation</a:t>
            </a:r>
          </a:p>
          <a:p>
            <a:endParaRPr lang="en-US" dirty="0"/>
          </a:p>
          <a:p>
            <a:endParaRPr lang="en-US" dirty="0"/>
          </a:p>
        </p:txBody>
      </p:sp>
      <p:pic>
        <p:nvPicPr>
          <p:cNvPr id="4" name="Picture 3"/>
          <p:cNvPicPr>
            <a:picLocks noChangeAspect="1"/>
          </p:cNvPicPr>
          <p:nvPr/>
        </p:nvPicPr>
        <p:blipFill>
          <a:blip r:embed="rId2"/>
          <a:stretch>
            <a:fillRect/>
          </a:stretch>
        </p:blipFill>
        <p:spPr>
          <a:xfrm>
            <a:off x="838200" y="3119438"/>
            <a:ext cx="3310117" cy="2896352"/>
          </a:xfrm>
          <a:prstGeom prst="rect">
            <a:avLst/>
          </a:prstGeom>
        </p:spPr>
      </p:pic>
      <p:pic>
        <p:nvPicPr>
          <p:cNvPr id="5" name="Picture 4"/>
          <p:cNvPicPr>
            <a:picLocks noChangeAspect="1"/>
          </p:cNvPicPr>
          <p:nvPr/>
        </p:nvPicPr>
        <p:blipFill>
          <a:blip r:embed="rId3"/>
          <a:stretch>
            <a:fillRect/>
          </a:stretch>
        </p:blipFill>
        <p:spPr>
          <a:xfrm>
            <a:off x="4553664" y="3975769"/>
            <a:ext cx="4424112" cy="2640931"/>
          </a:xfrm>
          <a:prstGeom prst="rect">
            <a:avLst/>
          </a:prstGeom>
        </p:spPr>
      </p:pic>
      <p:pic>
        <p:nvPicPr>
          <p:cNvPr id="6" name="Picture 5"/>
          <p:cNvPicPr>
            <a:picLocks noChangeAspect="1"/>
          </p:cNvPicPr>
          <p:nvPr/>
        </p:nvPicPr>
        <p:blipFill>
          <a:blip r:embed="rId4"/>
          <a:stretch>
            <a:fillRect/>
          </a:stretch>
        </p:blipFill>
        <p:spPr>
          <a:xfrm>
            <a:off x="7796464" y="1690688"/>
            <a:ext cx="4267200" cy="2097087"/>
          </a:xfrm>
          <a:prstGeom prst="rect">
            <a:avLst/>
          </a:prstGeom>
        </p:spPr>
      </p:pic>
    </p:spTree>
    <p:extLst>
      <p:ext uri="{BB962C8B-B14F-4D97-AF65-F5344CB8AC3E}">
        <p14:creationId xmlns:p14="http://schemas.microsoft.com/office/powerpoint/2010/main" val="312097302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88232" y="1027906"/>
            <a:ext cx="12015536" cy="4154940"/>
          </a:xfrm>
          <a:prstGeom prst="rect">
            <a:avLst/>
          </a:prstGeom>
        </p:spPr>
      </p:pic>
    </p:spTree>
    <p:extLst>
      <p:ext uri="{BB962C8B-B14F-4D97-AF65-F5344CB8AC3E}">
        <p14:creationId xmlns:p14="http://schemas.microsoft.com/office/powerpoint/2010/main" val="54639888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5053" y="2707815"/>
            <a:ext cx="8614610" cy="1286669"/>
          </a:xfrm>
        </p:spPr>
        <p:txBody>
          <a:bodyPr>
            <a:normAutofit fontScale="90000"/>
          </a:bodyPr>
          <a:lstStyle/>
          <a:p>
            <a:r>
              <a:rPr lang="en-US" b="1" dirty="0" smtClean="0">
                <a:solidFill>
                  <a:srgbClr val="0070C0"/>
                </a:solidFill>
              </a:rPr>
              <a:t>Non Infectious diagnostic serological tests</a:t>
            </a:r>
            <a:br>
              <a:rPr lang="en-US" b="1" dirty="0" smtClean="0">
                <a:solidFill>
                  <a:srgbClr val="0070C0"/>
                </a:solidFill>
              </a:rPr>
            </a:br>
            <a:r>
              <a:rPr lang="en-US" b="1" dirty="0" smtClean="0">
                <a:solidFill>
                  <a:srgbClr val="0070C0"/>
                </a:solidFill>
              </a:rPr>
              <a:t/>
            </a:r>
            <a:br>
              <a:rPr lang="en-US" b="1" dirty="0" smtClean="0">
                <a:solidFill>
                  <a:srgbClr val="0070C0"/>
                </a:solidFill>
              </a:rPr>
            </a:br>
            <a:endParaRPr lang="en-US" b="1" dirty="0">
              <a:solidFill>
                <a:srgbClr val="0070C0"/>
              </a:solidFill>
            </a:endParaRPr>
          </a:p>
        </p:txBody>
      </p:sp>
    </p:spTree>
    <p:extLst>
      <p:ext uri="{BB962C8B-B14F-4D97-AF65-F5344CB8AC3E}">
        <p14:creationId xmlns:p14="http://schemas.microsoft.com/office/powerpoint/2010/main" val="253649356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810" y="168109"/>
            <a:ext cx="10515600" cy="501149"/>
          </a:xfrm>
        </p:spPr>
        <p:txBody>
          <a:bodyPr>
            <a:normAutofit fontScale="90000"/>
          </a:bodyPr>
          <a:lstStyle/>
          <a:p>
            <a:r>
              <a:rPr lang="en-US" b="1" dirty="0" smtClean="0">
                <a:solidFill>
                  <a:srgbClr val="7030A0"/>
                </a:solidFill>
              </a:rPr>
              <a:t>Laboratory diagnostics in autoimmunity</a:t>
            </a:r>
            <a:endParaRPr lang="en-US" b="1" dirty="0">
              <a:solidFill>
                <a:srgbClr val="7030A0"/>
              </a:solidFill>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60421" y="866274"/>
            <a:ext cx="11806989" cy="5181600"/>
          </a:xfrm>
          <a:prstGeom prst="rect">
            <a:avLst/>
          </a:prstGeom>
        </p:spPr>
      </p:pic>
    </p:spTree>
    <p:extLst>
      <p:ext uri="{BB962C8B-B14F-4D97-AF65-F5344CB8AC3E}">
        <p14:creationId xmlns:p14="http://schemas.microsoft.com/office/powerpoint/2010/main" val="95919643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347" y="316999"/>
            <a:ext cx="11919284" cy="1325563"/>
          </a:xfrm>
        </p:spPr>
        <p:txBody>
          <a:bodyPr>
            <a:normAutofit/>
          </a:bodyPr>
          <a:lstStyle/>
          <a:p>
            <a:r>
              <a:rPr lang="en-US" sz="3600" b="1" dirty="0">
                <a:solidFill>
                  <a:srgbClr val="7030A0"/>
                </a:solidFill>
              </a:rPr>
              <a:t>Laboratory Diagnosis of </a:t>
            </a:r>
            <a:r>
              <a:rPr lang="en-US" sz="3600" b="1" dirty="0" smtClean="0">
                <a:solidFill>
                  <a:srgbClr val="7030A0"/>
                </a:solidFill>
              </a:rPr>
              <a:t>Systemic</a:t>
            </a:r>
            <a:r>
              <a:rPr lang="fa-IR" sz="3600" b="1" dirty="0" smtClean="0">
                <a:solidFill>
                  <a:srgbClr val="7030A0"/>
                </a:solidFill>
              </a:rPr>
              <a:t> </a:t>
            </a:r>
            <a:r>
              <a:rPr lang="en-US" sz="3600" b="1" dirty="0" smtClean="0">
                <a:solidFill>
                  <a:srgbClr val="7030A0"/>
                </a:solidFill>
              </a:rPr>
              <a:t>Lupus </a:t>
            </a:r>
            <a:r>
              <a:rPr lang="en-US" sz="3600" b="1" dirty="0">
                <a:solidFill>
                  <a:srgbClr val="7030A0"/>
                </a:solidFill>
              </a:rPr>
              <a:t>Erythematosus</a:t>
            </a:r>
          </a:p>
        </p:txBody>
      </p:sp>
      <p:sp>
        <p:nvSpPr>
          <p:cNvPr id="3" name="Content Placeholder 2"/>
          <p:cNvSpPr>
            <a:spLocks noGrp="1"/>
          </p:cNvSpPr>
          <p:nvPr>
            <p:ph idx="1"/>
          </p:nvPr>
        </p:nvSpPr>
        <p:spPr>
          <a:xfrm>
            <a:off x="709863" y="1973400"/>
            <a:ext cx="10515600" cy="4351338"/>
          </a:xfrm>
        </p:spPr>
        <p:txBody>
          <a:bodyPr/>
          <a:lstStyle/>
          <a:p>
            <a:r>
              <a:rPr lang="en-US" dirty="0" smtClean="0"/>
              <a:t>CRP</a:t>
            </a:r>
          </a:p>
          <a:p>
            <a:r>
              <a:rPr lang="en-US" dirty="0" smtClean="0"/>
              <a:t>ESR</a:t>
            </a:r>
          </a:p>
          <a:p>
            <a:r>
              <a:rPr lang="en-US" dirty="0" smtClean="0"/>
              <a:t>C3</a:t>
            </a:r>
          </a:p>
          <a:p>
            <a:r>
              <a:rPr lang="en-US" dirty="0" smtClean="0"/>
              <a:t>ANA</a:t>
            </a:r>
            <a:endParaRPr lang="en-US" dirty="0"/>
          </a:p>
          <a:p>
            <a:endParaRPr lang="en-US" dirty="0" smtClean="0"/>
          </a:p>
        </p:txBody>
      </p:sp>
      <p:sp>
        <p:nvSpPr>
          <p:cNvPr id="4" name="Left Brace 3"/>
          <p:cNvSpPr/>
          <p:nvPr/>
        </p:nvSpPr>
        <p:spPr>
          <a:xfrm>
            <a:off x="1784685" y="3384883"/>
            <a:ext cx="445168" cy="3091568"/>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grpSp>
        <p:nvGrpSpPr>
          <p:cNvPr id="14" name="Group 13"/>
          <p:cNvGrpSpPr/>
          <p:nvPr/>
        </p:nvGrpSpPr>
        <p:grpSpPr>
          <a:xfrm>
            <a:off x="2194760" y="3384883"/>
            <a:ext cx="1379993" cy="3224963"/>
            <a:chOff x="2194760" y="3384883"/>
            <a:chExt cx="1379993" cy="3224963"/>
          </a:xfrm>
        </p:grpSpPr>
        <p:sp>
          <p:nvSpPr>
            <p:cNvPr id="5" name="TextBox 4"/>
            <p:cNvSpPr txBox="1"/>
            <p:nvPr/>
          </p:nvSpPr>
          <p:spPr>
            <a:xfrm>
              <a:off x="2194760" y="3384883"/>
              <a:ext cx="1379993" cy="369332"/>
            </a:xfrm>
            <a:prstGeom prst="rect">
              <a:avLst/>
            </a:prstGeom>
            <a:noFill/>
          </p:spPr>
          <p:txBody>
            <a:bodyPr wrap="none" rtlCol="0">
              <a:spAutoFit/>
            </a:bodyPr>
            <a:lstStyle/>
            <a:p>
              <a:r>
                <a:rPr lang="en-US" b="1" dirty="0" smtClean="0"/>
                <a:t>Anti Ds-DNA</a:t>
              </a:r>
              <a:endParaRPr lang="en-US" b="1" dirty="0"/>
            </a:p>
          </p:txBody>
        </p:sp>
        <p:sp>
          <p:nvSpPr>
            <p:cNvPr id="6" name="TextBox 5"/>
            <p:cNvSpPr txBox="1"/>
            <p:nvPr/>
          </p:nvSpPr>
          <p:spPr>
            <a:xfrm>
              <a:off x="2194760" y="3799791"/>
              <a:ext cx="1325491" cy="369332"/>
            </a:xfrm>
            <a:prstGeom prst="rect">
              <a:avLst/>
            </a:prstGeom>
            <a:noFill/>
          </p:spPr>
          <p:txBody>
            <a:bodyPr wrap="none" rtlCol="0">
              <a:spAutoFit/>
            </a:bodyPr>
            <a:lstStyle/>
            <a:p>
              <a:r>
                <a:rPr lang="en-US" b="1" dirty="0" smtClean="0"/>
                <a:t>Anti </a:t>
              </a:r>
              <a:r>
                <a:rPr lang="en-US" b="1" dirty="0" err="1" smtClean="0"/>
                <a:t>ss</a:t>
              </a:r>
              <a:r>
                <a:rPr lang="en-US" b="1" dirty="0" smtClean="0"/>
                <a:t>-DNA</a:t>
              </a:r>
              <a:endParaRPr lang="en-US" b="1" dirty="0"/>
            </a:p>
          </p:txBody>
        </p:sp>
        <p:sp>
          <p:nvSpPr>
            <p:cNvPr id="7" name="TextBox 6"/>
            <p:cNvSpPr txBox="1"/>
            <p:nvPr/>
          </p:nvSpPr>
          <p:spPr>
            <a:xfrm>
              <a:off x="2194760" y="4149069"/>
              <a:ext cx="1250150" cy="369332"/>
            </a:xfrm>
            <a:prstGeom prst="rect">
              <a:avLst/>
            </a:prstGeom>
            <a:noFill/>
          </p:spPr>
          <p:txBody>
            <a:bodyPr wrap="none" rtlCol="0">
              <a:spAutoFit/>
            </a:bodyPr>
            <a:lstStyle/>
            <a:p>
              <a:r>
                <a:rPr lang="en-US" b="1" dirty="0" smtClean="0"/>
                <a:t>Anti </a:t>
              </a:r>
              <a:r>
                <a:rPr lang="en-US" b="1" dirty="0" err="1" smtClean="0"/>
                <a:t>Histon</a:t>
              </a:r>
              <a:endParaRPr lang="en-US" b="1" dirty="0"/>
            </a:p>
          </p:txBody>
        </p:sp>
        <p:sp>
          <p:nvSpPr>
            <p:cNvPr id="8" name="TextBox 7"/>
            <p:cNvSpPr txBox="1"/>
            <p:nvPr/>
          </p:nvSpPr>
          <p:spPr>
            <a:xfrm>
              <a:off x="2194760" y="4606362"/>
              <a:ext cx="1279774" cy="369332"/>
            </a:xfrm>
            <a:prstGeom prst="rect">
              <a:avLst/>
            </a:prstGeom>
            <a:noFill/>
          </p:spPr>
          <p:txBody>
            <a:bodyPr wrap="none" rtlCol="0">
              <a:spAutoFit/>
            </a:bodyPr>
            <a:lstStyle/>
            <a:p>
              <a:r>
                <a:rPr lang="en-US" b="1" dirty="0" smtClean="0"/>
                <a:t>Anti </a:t>
              </a:r>
              <a:r>
                <a:rPr lang="en-US" b="1" dirty="0" err="1" smtClean="0"/>
                <a:t>ssa</a:t>
              </a:r>
              <a:r>
                <a:rPr lang="en-US" b="1" dirty="0" smtClean="0"/>
                <a:t>/Ro</a:t>
              </a:r>
              <a:endParaRPr lang="en-US" b="1" dirty="0"/>
            </a:p>
          </p:txBody>
        </p:sp>
        <p:sp>
          <p:nvSpPr>
            <p:cNvPr id="9" name="TextBox 8"/>
            <p:cNvSpPr txBox="1"/>
            <p:nvPr/>
          </p:nvSpPr>
          <p:spPr>
            <a:xfrm>
              <a:off x="2194760" y="5008257"/>
              <a:ext cx="1251753" cy="369332"/>
            </a:xfrm>
            <a:prstGeom prst="rect">
              <a:avLst/>
            </a:prstGeom>
            <a:noFill/>
          </p:spPr>
          <p:txBody>
            <a:bodyPr wrap="none" rtlCol="0">
              <a:spAutoFit/>
            </a:bodyPr>
            <a:lstStyle/>
            <a:p>
              <a:r>
                <a:rPr lang="en-US" b="1" dirty="0" smtClean="0"/>
                <a:t>Anti </a:t>
              </a:r>
              <a:r>
                <a:rPr lang="en-US" b="1" dirty="0" err="1" smtClean="0"/>
                <a:t>ssb</a:t>
              </a:r>
              <a:r>
                <a:rPr lang="en-US" b="1" dirty="0" smtClean="0"/>
                <a:t>/La</a:t>
              </a:r>
              <a:endParaRPr lang="en-US" b="1" dirty="0"/>
            </a:p>
          </p:txBody>
        </p:sp>
        <p:sp>
          <p:nvSpPr>
            <p:cNvPr id="10" name="TextBox 9"/>
            <p:cNvSpPr txBox="1"/>
            <p:nvPr/>
          </p:nvSpPr>
          <p:spPr>
            <a:xfrm>
              <a:off x="2194760" y="5297165"/>
              <a:ext cx="913520" cy="369332"/>
            </a:xfrm>
            <a:prstGeom prst="rect">
              <a:avLst/>
            </a:prstGeom>
            <a:noFill/>
          </p:spPr>
          <p:txBody>
            <a:bodyPr wrap="none" rtlCol="0">
              <a:spAutoFit/>
            </a:bodyPr>
            <a:lstStyle/>
            <a:p>
              <a:r>
                <a:rPr lang="en-US" b="1" dirty="0" smtClean="0"/>
                <a:t>Anti </a:t>
              </a:r>
              <a:r>
                <a:rPr lang="en-US" b="1" dirty="0" err="1" smtClean="0"/>
                <a:t>sm</a:t>
              </a:r>
              <a:endParaRPr lang="en-US" b="1" dirty="0"/>
            </a:p>
          </p:txBody>
        </p:sp>
        <p:sp>
          <p:nvSpPr>
            <p:cNvPr id="11" name="TextBox 10"/>
            <p:cNvSpPr txBox="1"/>
            <p:nvPr/>
          </p:nvSpPr>
          <p:spPr>
            <a:xfrm>
              <a:off x="2194760" y="5630162"/>
              <a:ext cx="1056187" cy="369332"/>
            </a:xfrm>
            <a:prstGeom prst="rect">
              <a:avLst/>
            </a:prstGeom>
            <a:noFill/>
          </p:spPr>
          <p:txBody>
            <a:bodyPr wrap="none" rtlCol="0">
              <a:spAutoFit/>
            </a:bodyPr>
            <a:lstStyle/>
            <a:p>
              <a:r>
                <a:rPr lang="en-US" b="1" dirty="0" smtClean="0"/>
                <a:t>Anti DNP</a:t>
              </a:r>
              <a:endParaRPr lang="en-US" b="1" dirty="0"/>
            </a:p>
          </p:txBody>
        </p:sp>
        <p:sp>
          <p:nvSpPr>
            <p:cNvPr id="12" name="TextBox 11"/>
            <p:cNvSpPr txBox="1"/>
            <p:nvPr/>
          </p:nvSpPr>
          <p:spPr>
            <a:xfrm>
              <a:off x="2194760" y="5970583"/>
              <a:ext cx="1022524" cy="369332"/>
            </a:xfrm>
            <a:prstGeom prst="rect">
              <a:avLst/>
            </a:prstGeom>
            <a:noFill/>
          </p:spPr>
          <p:txBody>
            <a:bodyPr wrap="none" rtlCol="0">
              <a:spAutoFit/>
            </a:bodyPr>
            <a:lstStyle/>
            <a:p>
              <a:r>
                <a:rPr lang="en-US" b="1" dirty="0" smtClean="0"/>
                <a:t>Anti Jo-1</a:t>
              </a:r>
              <a:endParaRPr lang="en-US" b="1" dirty="0"/>
            </a:p>
          </p:txBody>
        </p:sp>
        <p:sp>
          <p:nvSpPr>
            <p:cNvPr id="13" name="TextBox 12"/>
            <p:cNvSpPr txBox="1"/>
            <p:nvPr/>
          </p:nvSpPr>
          <p:spPr>
            <a:xfrm>
              <a:off x="2194760" y="6240514"/>
              <a:ext cx="963212" cy="369332"/>
            </a:xfrm>
            <a:prstGeom prst="rect">
              <a:avLst/>
            </a:prstGeom>
            <a:noFill/>
          </p:spPr>
          <p:txBody>
            <a:bodyPr wrap="none" rtlCol="0">
              <a:spAutoFit/>
            </a:bodyPr>
            <a:lstStyle/>
            <a:p>
              <a:r>
                <a:rPr lang="en-US" b="1" dirty="0" smtClean="0"/>
                <a:t>Anti SCL</a:t>
              </a:r>
              <a:endParaRPr lang="en-US" b="1" dirty="0"/>
            </a:p>
          </p:txBody>
        </p:sp>
      </p:grpSp>
    </p:spTree>
    <p:extLst>
      <p:ext uri="{BB962C8B-B14F-4D97-AF65-F5344CB8AC3E}">
        <p14:creationId xmlns:p14="http://schemas.microsoft.com/office/powerpoint/2010/main" val="5911517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Diagnostics methods for ANAs </a:t>
            </a:r>
            <a:endParaRPr lang="en-US" b="1" dirty="0">
              <a:solidFill>
                <a:srgbClr val="7030A0"/>
              </a:solidFill>
            </a:endParaRPr>
          </a:p>
        </p:txBody>
      </p:sp>
      <p:sp>
        <p:nvSpPr>
          <p:cNvPr id="3" name="Content Placeholder 2"/>
          <p:cNvSpPr>
            <a:spLocks noGrp="1"/>
          </p:cNvSpPr>
          <p:nvPr>
            <p:ph idx="1"/>
          </p:nvPr>
        </p:nvSpPr>
        <p:spPr/>
        <p:txBody>
          <a:bodyPr/>
          <a:lstStyle/>
          <a:p>
            <a:r>
              <a:rPr lang="en-US" dirty="0" smtClean="0">
                <a:solidFill>
                  <a:srgbClr val="7030A0"/>
                </a:solidFill>
              </a:rPr>
              <a:t>IIF :                </a:t>
            </a:r>
            <a:r>
              <a:rPr lang="en-US" dirty="0" smtClean="0"/>
              <a:t>Gold Standard,  detects a wide range of antibodies, and is inexpensive, easy to perform</a:t>
            </a:r>
            <a:endParaRPr lang="en-US" dirty="0"/>
          </a:p>
          <a:p>
            <a:r>
              <a:rPr lang="en-US" dirty="0">
                <a:solidFill>
                  <a:srgbClr val="7030A0"/>
                </a:solidFill>
              </a:rPr>
              <a:t>ELISA </a:t>
            </a:r>
            <a:r>
              <a:rPr lang="en-US" dirty="0" smtClean="0">
                <a:solidFill>
                  <a:srgbClr val="7030A0"/>
                </a:solidFill>
              </a:rPr>
              <a:t>:           </a:t>
            </a:r>
            <a:r>
              <a:rPr lang="en-US" dirty="0" smtClean="0"/>
              <a:t>automated, easy to perform, and yield objective results</a:t>
            </a:r>
          </a:p>
          <a:p>
            <a:pPr marL="0" indent="0">
              <a:buNone/>
            </a:pPr>
            <a:r>
              <a:rPr lang="en-US" dirty="0" smtClean="0"/>
              <a:t> sensitivities : 69% to 98%</a:t>
            </a:r>
          </a:p>
          <a:p>
            <a:pPr marL="0" indent="0">
              <a:buNone/>
            </a:pPr>
            <a:r>
              <a:rPr lang="en-US" dirty="0" smtClean="0"/>
              <a:t> specificities : 81% to 98%</a:t>
            </a:r>
            <a:endParaRPr lang="en-US" dirty="0"/>
          </a:p>
          <a:p>
            <a:r>
              <a:rPr lang="en-US" dirty="0" smtClean="0">
                <a:solidFill>
                  <a:srgbClr val="7030A0"/>
                </a:solidFill>
              </a:rPr>
              <a:t>CLIA  :            </a:t>
            </a:r>
            <a:r>
              <a:rPr lang="en-US" dirty="0" smtClean="0"/>
              <a:t>automated, easy to perform, and yield objective results</a:t>
            </a:r>
          </a:p>
          <a:p>
            <a:r>
              <a:rPr lang="en-US" dirty="0" smtClean="0">
                <a:solidFill>
                  <a:srgbClr val="7030A0"/>
                </a:solidFill>
              </a:rPr>
              <a:t>Microsphere </a:t>
            </a:r>
            <a:r>
              <a:rPr lang="en-US" dirty="0">
                <a:solidFill>
                  <a:srgbClr val="7030A0"/>
                </a:solidFill>
              </a:rPr>
              <a:t>Multiplex Immunoassay (MIA</a:t>
            </a:r>
            <a:r>
              <a:rPr lang="en-US" dirty="0" smtClean="0">
                <a:solidFill>
                  <a:srgbClr val="7030A0"/>
                </a:solidFill>
              </a:rPr>
              <a:t>)</a:t>
            </a:r>
            <a:endParaRPr lang="en-US" dirty="0">
              <a:solidFill>
                <a:srgbClr val="7030A0"/>
              </a:solidFill>
            </a:endParaRPr>
          </a:p>
          <a:p>
            <a:pPr marL="0" indent="0">
              <a:buNone/>
            </a:pPr>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400117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7030A0"/>
                </a:solidFill>
              </a:rPr>
              <a:t>Antiphospholipid</a:t>
            </a:r>
            <a:r>
              <a:rPr lang="en-US" b="1" dirty="0">
                <a:solidFill>
                  <a:srgbClr val="7030A0"/>
                </a:solidFill>
              </a:rPr>
              <a:t> Antibodies</a:t>
            </a:r>
          </a:p>
        </p:txBody>
      </p:sp>
      <p:sp>
        <p:nvSpPr>
          <p:cNvPr id="3" name="Content Placeholder 2"/>
          <p:cNvSpPr>
            <a:spLocks noGrp="1"/>
          </p:cNvSpPr>
          <p:nvPr>
            <p:ph idx="1"/>
          </p:nvPr>
        </p:nvSpPr>
        <p:spPr/>
        <p:txBody>
          <a:bodyPr/>
          <a:lstStyle/>
          <a:p>
            <a:endParaRPr lang="en-US" dirty="0" smtClean="0"/>
          </a:p>
          <a:p>
            <a:r>
              <a:rPr lang="en-US" dirty="0" smtClean="0"/>
              <a:t>Anti phospholipid Ab</a:t>
            </a:r>
            <a:endParaRPr lang="en-US" dirty="0"/>
          </a:p>
          <a:p>
            <a:endParaRPr lang="en-US" dirty="0" smtClean="0"/>
          </a:p>
          <a:p>
            <a:endParaRPr lang="en-US" dirty="0"/>
          </a:p>
          <a:p>
            <a:r>
              <a:rPr lang="en-US" dirty="0" smtClean="0"/>
              <a:t>The </a:t>
            </a:r>
            <a:r>
              <a:rPr lang="en-US" dirty="0"/>
              <a:t>lupus </a:t>
            </a:r>
            <a:r>
              <a:rPr lang="en-US" dirty="0" smtClean="0"/>
              <a:t>anticoagulant      ;     prolonged APTT, PT</a:t>
            </a:r>
          </a:p>
          <a:p>
            <a:endParaRPr lang="en-US" dirty="0"/>
          </a:p>
          <a:p>
            <a:endParaRPr lang="en-US" dirty="0"/>
          </a:p>
        </p:txBody>
      </p:sp>
    </p:spTree>
    <p:extLst>
      <p:ext uri="{BB962C8B-B14F-4D97-AF65-F5344CB8AC3E}">
        <p14:creationId xmlns:p14="http://schemas.microsoft.com/office/powerpoint/2010/main" val="278569743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endParaRPr lang="fa-IR" altLang="en-US" smtClean="0"/>
          </a:p>
        </p:txBody>
      </p:sp>
      <p:sp>
        <p:nvSpPr>
          <p:cNvPr id="28675" name="Content Placeholder 2"/>
          <p:cNvSpPr>
            <a:spLocks noGrp="1"/>
          </p:cNvSpPr>
          <p:nvPr>
            <p:ph idx="1"/>
          </p:nvPr>
        </p:nvSpPr>
        <p:spPr>
          <a:xfrm>
            <a:off x="1981200" y="2438400"/>
            <a:ext cx="8229600" cy="1905000"/>
          </a:xfrm>
        </p:spPr>
        <p:txBody>
          <a:bodyPr/>
          <a:lstStyle/>
          <a:p>
            <a:pPr marL="0" indent="0" algn="ctr">
              <a:buNone/>
            </a:pPr>
            <a:r>
              <a:rPr lang="en-US" altLang="en-US" sz="6000" b="1">
                <a:solidFill>
                  <a:srgbClr val="FF0000"/>
                </a:solidFill>
              </a:rPr>
              <a:t>CRP</a:t>
            </a:r>
            <a:endParaRPr lang="en-US" altLang="en-US" sz="4400" b="1">
              <a:solidFill>
                <a:srgbClr val="FF0000"/>
              </a:solidFill>
            </a:endParaRPr>
          </a:p>
        </p:txBody>
      </p:sp>
    </p:spTree>
    <p:extLst>
      <p:ext uri="{BB962C8B-B14F-4D97-AF65-F5344CB8AC3E}">
        <p14:creationId xmlns:p14="http://schemas.microsoft.com/office/powerpoint/2010/main" val="50189489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sz="4000" b="1">
                <a:solidFill>
                  <a:srgbClr val="FF0000"/>
                </a:solidFill>
              </a:rPr>
              <a:t>CRP</a:t>
            </a:r>
            <a:r>
              <a:rPr lang="en-US" altLang="en-US" sz="4000"/>
              <a:t/>
            </a:r>
            <a:br>
              <a:rPr lang="en-US" altLang="en-US" sz="4000"/>
            </a:br>
            <a:r>
              <a:rPr lang="en-US" altLang="en-US" sz="2000"/>
              <a:t>C-Reactive Protein</a:t>
            </a:r>
            <a:endParaRPr lang="en-US" altLang="en-US" sz="2400"/>
          </a:p>
        </p:txBody>
      </p:sp>
      <p:sp>
        <p:nvSpPr>
          <p:cNvPr id="7" name="Subtitle 2"/>
          <p:cNvSpPr txBox="1">
            <a:spLocks/>
          </p:cNvSpPr>
          <p:nvPr/>
        </p:nvSpPr>
        <p:spPr bwMode="auto">
          <a:xfrm>
            <a:off x="4419600" y="5638800"/>
            <a:ext cx="6400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Char char="•"/>
            </a:pPr>
            <a:r>
              <a:rPr lang="en-US" altLang="en-US" sz="2800">
                <a:latin typeface="Calibri" panose="020F0502020204030204" pitchFamily="34" charset="0"/>
              </a:rPr>
              <a:t>Acute Phase Protein</a:t>
            </a:r>
          </a:p>
          <a:p>
            <a:pPr algn="l" rtl="0" eaLnBrk="1" hangingPunct="1">
              <a:spcBef>
                <a:spcPct val="20000"/>
              </a:spcBef>
              <a:buFont typeface="Arial" panose="020B0604020202020204" pitchFamily="34" charset="0"/>
              <a:buChar char="•"/>
            </a:pPr>
            <a:endParaRPr lang="en-US" altLang="en-US" sz="2800" b="1" i="1">
              <a:solidFill>
                <a:srgbClr val="C00000"/>
              </a:solidFill>
              <a:latin typeface="Calibri" panose="020F0502020204030204" pitchFamily="34" charset="0"/>
            </a:endParaRPr>
          </a:p>
        </p:txBody>
      </p:sp>
      <p:sp>
        <p:nvSpPr>
          <p:cNvPr id="29700" name="TextBox 2"/>
          <p:cNvSpPr txBox="1">
            <a:spLocks noChangeArrowheads="1"/>
          </p:cNvSpPr>
          <p:nvPr/>
        </p:nvSpPr>
        <p:spPr bwMode="auto">
          <a:xfrm>
            <a:off x="1536700" y="2971801"/>
            <a:ext cx="2501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3600" b="1">
                <a:latin typeface="Calibri" panose="020F0502020204030204" pitchFamily="34" charset="0"/>
              </a:rPr>
              <a:t>Inflamation</a:t>
            </a:r>
            <a:endParaRPr lang="en-US" altLang="en-US" b="1">
              <a:latin typeface="Calibri" panose="020F0502020204030204" pitchFamily="34" charset="0"/>
            </a:endParaRPr>
          </a:p>
        </p:txBody>
      </p:sp>
      <p:sp>
        <p:nvSpPr>
          <p:cNvPr id="4" name="Right Arrow 3"/>
          <p:cNvSpPr/>
          <p:nvPr/>
        </p:nvSpPr>
        <p:spPr>
          <a:xfrm>
            <a:off x="4191000" y="3181350"/>
            <a:ext cx="1887538" cy="323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p:cNvSpPr txBox="1">
            <a:spLocks noChangeArrowheads="1"/>
          </p:cNvSpPr>
          <p:nvPr/>
        </p:nvSpPr>
        <p:spPr bwMode="auto">
          <a:xfrm>
            <a:off x="4021138" y="2720976"/>
            <a:ext cx="2057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400">
                <a:latin typeface="Calibri" panose="020F0502020204030204" pitchFamily="34" charset="0"/>
              </a:rPr>
              <a:t>IL-1, IL-6, TNF</a:t>
            </a:r>
          </a:p>
        </p:txBody>
      </p:sp>
      <p:pic>
        <p:nvPicPr>
          <p:cNvPr id="1029" name="Picture 5" descr="http://t1.gstatic.com/images?q=tbn:ANd9GcRk9NznBuXS-abS1kzkFT_h2ULvHN1RLJ0Q8gQ3LbpAwKOyYd-gg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2366964"/>
            <a:ext cx="24574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168"/>
          <p:cNvGrpSpPr>
            <a:grpSpLocks/>
          </p:cNvGrpSpPr>
          <p:nvPr/>
        </p:nvGrpSpPr>
        <p:grpSpPr bwMode="auto">
          <a:xfrm>
            <a:off x="8305800" y="1587500"/>
            <a:ext cx="2478088" cy="4616450"/>
            <a:chOff x="6781800" y="1586804"/>
            <a:chExt cx="2477677" cy="4616648"/>
          </a:xfrm>
        </p:grpSpPr>
        <p:cxnSp>
          <p:nvCxnSpPr>
            <p:cNvPr id="8" name="Straight Arrow Connector 7"/>
            <p:cNvCxnSpPr/>
            <p:nvPr/>
          </p:nvCxnSpPr>
          <p:spPr>
            <a:xfrm flipV="1">
              <a:off x="6934175" y="1751911"/>
              <a:ext cx="572993" cy="4222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162737" y="2666350"/>
              <a:ext cx="617436" cy="1270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010362" y="3382344"/>
              <a:ext cx="603150" cy="1381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781800" y="3733196"/>
              <a:ext cx="725368" cy="6858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709" name="TextBox 6151"/>
            <p:cNvSpPr txBox="1">
              <a:spLocks noChangeArrowheads="1"/>
            </p:cNvSpPr>
            <p:nvPr/>
          </p:nvSpPr>
          <p:spPr bwMode="auto">
            <a:xfrm>
              <a:off x="7780623" y="1586804"/>
              <a:ext cx="1478854"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a:latin typeface="Calibri" panose="020F0502020204030204" pitchFamily="34" charset="0"/>
                </a:rPr>
                <a:t>C3,</a:t>
              </a: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r>
                <a:rPr lang="en-US" altLang="en-US">
                  <a:latin typeface="Calibri" panose="020F0502020204030204" pitchFamily="34" charset="0"/>
                </a:rPr>
                <a:t>Serum amyloid A</a:t>
              </a: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r>
                <a:rPr lang="en-US" altLang="en-US" sz="2400" b="1">
                  <a:solidFill>
                    <a:srgbClr val="FF0000"/>
                  </a:solidFill>
                  <a:latin typeface="Calibri" panose="020F0502020204030204" pitchFamily="34" charset="0"/>
                </a:rPr>
                <a:t>CRP</a:t>
              </a:r>
              <a:endParaRPr lang="en-US" altLang="en-US" b="1">
                <a:solidFill>
                  <a:srgbClr val="FF0000"/>
                </a:solidFill>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r>
                <a:rPr lang="en-US" altLang="en-US">
                  <a:latin typeface="Calibri" panose="020F0502020204030204" pitchFamily="34" charset="0"/>
                </a:rPr>
                <a:t>Haptoglubin</a:t>
              </a:r>
            </a:p>
            <a:p>
              <a:pPr algn="l" rtl="0" eaLnBrk="1" hangingPunct="1"/>
              <a:r>
                <a:rPr lang="en-US" altLang="en-US">
                  <a:latin typeface="Calibri" panose="020F0502020204030204" pitchFamily="34" charset="0"/>
                </a:rPr>
                <a:t>Fibrinogen</a:t>
              </a: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a:p>
              <a:pPr algn="l" rtl="0" eaLnBrk="1" hangingPunct="1"/>
              <a:endParaRPr lang="en-US" altLang="en-US">
                <a:latin typeface="Calibri" panose="020F0502020204030204" pitchFamily="34" charset="0"/>
              </a:endParaRPr>
            </a:p>
          </p:txBody>
        </p:sp>
      </p:grpSp>
    </p:spTree>
    <p:extLst>
      <p:ext uri="{BB962C8B-B14F-4D97-AF65-F5344CB8AC3E}">
        <p14:creationId xmlns:p14="http://schemas.microsoft.com/office/powerpoint/2010/main" val="32015624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138" y="533400"/>
            <a:ext cx="8229600" cy="1143000"/>
          </a:xfrm>
        </p:spPr>
        <p:txBody>
          <a:bodyPr rtlCol="0">
            <a:normAutofit fontScale="90000"/>
          </a:bodyPr>
          <a:lstStyle/>
          <a:p>
            <a:pPr>
              <a:defRPr/>
            </a:pPr>
            <a:r>
              <a:rPr lang="en-US" sz="4000" b="1" dirty="0">
                <a:solidFill>
                  <a:srgbClr val="FF0000"/>
                </a:solidFill>
              </a:rPr>
              <a:t>CRP</a:t>
            </a:r>
            <a:br>
              <a:rPr lang="en-US" sz="4000" b="1" dirty="0">
                <a:solidFill>
                  <a:srgbClr val="FF0000"/>
                </a:solidFill>
              </a:rPr>
            </a:br>
            <a:r>
              <a:rPr lang="en-US" sz="4000" b="1" dirty="0">
                <a:solidFill>
                  <a:srgbClr val="FF0000"/>
                </a:solidFill>
              </a:rPr>
              <a:t>     </a:t>
            </a:r>
            <a:r>
              <a:rPr lang="en-US" sz="2700" dirty="0"/>
              <a:t>(Latex agglutination)</a:t>
            </a:r>
            <a:r>
              <a:rPr lang="en-US" dirty="0"/>
              <a:t/>
            </a:r>
            <a:br>
              <a:rPr lang="en-US" dirty="0"/>
            </a:br>
            <a:endParaRPr lang="en-US" b="1" dirty="0">
              <a:solidFill>
                <a:srgbClr val="FF0000"/>
              </a:solidFill>
            </a:endParaRPr>
          </a:p>
        </p:txBody>
      </p:sp>
      <p:pic>
        <p:nvPicPr>
          <p:cNvPr id="31747" name="Picture 2" descr="http://cardinalhealth.com/us/en/distributedproducts/images/S/SP1130-10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315201" y="1752600"/>
            <a:ext cx="2474913" cy="2438400"/>
          </a:xfrm>
        </p:spPr>
      </p:pic>
      <p:grpSp>
        <p:nvGrpSpPr>
          <p:cNvPr id="3" name="Group 39"/>
          <p:cNvGrpSpPr>
            <a:grpSpLocks/>
          </p:cNvGrpSpPr>
          <p:nvPr/>
        </p:nvGrpSpPr>
        <p:grpSpPr bwMode="auto">
          <a:xfrm rot="7805403">
            <a:off x="5311775" y="3419475"/>
            <a:ext cx="1143000" cy="685800"/>
            <a:chOff x="6172200" y="2667000"/>
            <a:chExt cx="1143000" cy="685800"/>
          </a:xfrm>
        </p:grpSpPr>
        <p:cxnSp>
          <p:nvCxnSpPr>
            <p:cNvPr id="31778" name="Straight Connector 4"/>
            <p:cNvCxnSpPr>
              <a:cxnSpLocks noChangeShapeType="1"/>
            </p:cNvCxnSpPr>
            <p:nvPr/>
          </p:nvCxnSpPr>
          <p:spPr bwMode="auto">
            <a:xfrm flipV="1">
              <a:off x="6172200" y="3048000"/>
              <a:ext cx="68580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9" name="Straight Connector 6"/>
            <p:cNvCxnSpPr>
              <a:cxnSpLocks noChangeShapeType="1"/>
            </p:cNvCxnSpPr>
            <p:nvPr/>
          </p:nvCxnSpPr>
          <p:spPr bwMode="auto">
            <a:xfrm rot="5400000" flipH="1" flipV="1">
              <a:off x="6781800" y="2743200"/>
              <a:ext cx="38100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80" name="Straight Connector 7"/>
            <p:cNvCxnSpPr>
              <a:cxnSpLocks noChangeShapeType="1"/>
            </p:cNvCxnSpPr>
            <p:nvPr/>
          </p:nvCxnSpPr>
          <p:spPr bwMode="auto">
            <a:xfrm>
              <a:off x="6858000" y="3048000"/>
              <a:ext cx="4572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1781" name="Diamond 39"/>
            <p:cNvSpPr>
              <a:spLocks noChangeArrowheads="1"/>
            </p:cNvSpPr>
            <p:nvPr/>
          </p:nvSpPr>
          <p:spPr bwMode="auto">
            <a:xfrm>
              <a:off x="6248400" y="3124200"/>
              <a:ext cx="152400" cy="152400"/>
            </a:xfrm>
            <a:prstGeom prst="diamond">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4" name="Group 40"/>
          <p:cNvGrpSpPr>
            <a:grpSpLocks/>
          </p:cNvGrpSpPr>
          <p:nvPr/>
        </p:nvGrpSpPr>
        <p:grpSpPr bwMode="auto">
          <a:xfrm>
            <a:off x="4092575" y="4410075"/>
            <a:ext cx="1143000" cy="685800"/>
            <a:chOff x="6172200" y="2667000"/>
            <a:chExt cx="1143000" cy="685800"/>
          </a:xfrm>
        </p:grpSpPr>
        <p:cxnSp>
          <p:nvCxnSpPr>
            <p:cNvPr id="31774" name="Straight Connector 41"/>
            <p:cNvCxnSpPr>
              <a:cxnSpLocks noChangeShapeType="1"/>
            </p:cNvCxnSpPr>
            <p:nvPr/>
          </p:nvCxnSpPr>
          <p:spPr bwMode="auto">
            <a:xfrm flipV="1">
              <a:off x="6172200" y="3048000"/>
              <a:ext cx="68580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5" name="Straight Connector 42"/>
            <p:cNvCxnSpPr>
              <a:cxnSpLocks noChangeShapeType="1"/>
            </p:cNvCxnSpPr>
            <p:nvPr/>
          </p:nvCxnSpPr>
          <p:spPr bwMode="auto">
            <a:xfrm rot="5400000" flipH="1" flipV="1">
              <a:off x="6781800" y="2743200"/>
              <a:ext cx="38100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6" name="Straight Connector 43"/>
            <p:cNvCxnSpPr>
              <a:cxnSpLocks noChangeShapeType="1"/>
            </p:cNvCxnSpPr>
            <p:nvPr/>
          </p:nvCxnSpPr>
          <p:spPr bwMode="auto">
            <a:xfrm>
              <a:off x="6858000" y="3048000"/>
              <a:ext cx="4572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1777" name="Diamond 44"/>
            <p:cNvSpPr>
              <a:spLocks noChangeArrowheads="1"/>
            </p:cNvSpPr>
            <p:nvPr/>
          </p:nvSpPr>
          <p:spPr bwMode="auto">
            <a:xfrm>
              <a:off x="6248400" y="3124200"/>
              <a:ext cx="152400" cy="152400"/>
            </a:xfrm>
            <a:prstGeom prst="diamond">
              <a:avLst/>
            </a:prstGeom>
            <a:solidFill>
              <a:schemeClr val="bg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5" name="Group 45"/>
          <p:cNvGrpSpPr>
            <a:grpSpLocks/>
          </p:cNvGrpSpPr>
          <p:nvPr/>
        </p:nvGrpSpPr>
        <p:grpSpPr bwMode="auto">
          <a:xfrm rot="-10571308">
            <a:off x="5791200" y="4141788"/>
            <a:ext cx="1143000" cy="685800"/>
            <a:chOff x="6172200" y="2667000"/>
            <a:chExt cx="1143000" cy="685800"/>
          </a:xfrm>
        </p:grpSpPr>
        <p:cxnSp>
          <p:nvCxnSpPr>
            <p:cNvPr id="31770" name="Straight Connector 46"/>
            <p:cNvCxnSpPr>
              <a:cxnSpLocks noChangeShapeType="1"/>
            </p:cNvCxnSpPr>
            <p:nvPr/>
          </p:nvCxnSpPr>
          <p:spPr bwMode="auto">
            <a:xfrm flipV="1">
              <a:off x="6172200" y="3048000"/>
              <a:ext cx="68580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1" name="Straight Connector 47"/>
            <p:cNvCxnSpPr>
              <a:cxnSpLocks noChangeShapeType="1"/>
            </p:cNvCxnSpPr>
            <p:nvPr/>
          </p:nvCxnSpPr>
          <p:spPr bwMode="auto">
            <a:xfrm rot="5400000" flipH="1" flipV="1">
              <a:off x="6781800" y="2743200"/>
              <a:ext cx="38100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2" name="Straight Connector 48"/>
            <p:cNvCxnSpPr>
              <a:cxnSpLocks noChangeShapeType="1"/>
            </p:cNvCxnSpPr>
            <p:nvPr/>
          </p:nvCxnSpPr>
          <p:spPr bwMode="auto">
            <a:xfrm>
              <a:off x="6858000" y="3048000"/>
              <a:ext cx="4572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1773" name="Diamond 49"/>
            <p:cNvSpPr>
              <a:spLocks noChangeArrowheads="1"/>
            </p:cNvSpPr>
            <p:nvPr/>
          </p:nvSpPr>
          <p:spPr bwMode="auto">
            <a:xfrm>
              <a:off x="6248400" y="3124200"/>
              <a:ext cx="152400" cy="152400"/>
            </a:xfrm>
            <a:prstGeom prst="diamond">
              <a:avLst/>
            </a:prstGeom>
            <a:solidFill>
              <a:schemeClr val="bg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6" name="Group 50"/>
          <p:cNvGrpSpPr/>
          <p:nvPr/>
        </p:nvGrpSpPr>
        <p:grpSpPr>
          <a:xfrm rot="3990650">
            <a:off x="4368227" y="3508152"/>
            <a:ext cx="1143000" cy="685800"/>
            <a:chOff x="6172200" y="2667000"/>
            <a:chExt cx="1143000" cy="685800"/>
          </a:xfrm>
          <a:solidFill>
            <a:schemeClr val="bg1"/>
          </a:solidFill>
        </p:grpSpPr>
        <p:cxnSp>
          <p:nvCxnSpPr>
            <p:cNvPr id="25" name="Straight Connector 24"/>
            <p:cNvCxnSpPr/>
            <p:nvPr/>
          </p:nvCxnSpPr>
          <p:spPr bwMode="auto">
            <a:xfrm flipV="1">
              <a:off x="6172200" y="3048000"/>
              <a:ext cx="685800" cy="304800"/>
            </a:xfrm>
            <a:prstGeom prst="line">
              <a:avLst/>
            </a:prstGeom>
            <a:grpFill/>
            <a:ln w="9525"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rot="5400000" flipH="1" flipV="1">
              <a:off x="6781800" y="2743200"/>
              <a:ext cx="381000" cy="228600"/>
            </a:xfrm>
            <a:prstGeom prst="line">
              <a:avLst/>
            </a:prstGeom>
            <a:grp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a:off x="6858000" y="3048000"/>
              <a:ext cx="457200" cy="1588"/>
            </a:xfrm>
            <a:prstGeom prst="line">
              <a:avLst/>
            </a:prstGeom>
            <a:grpFill/>
            <a:ln w="9525" cap="flat" cmpd="sng" algn="ctr">
              <a:solidFill>
                <a:schemeClr val="tx1"/>
              </a:solidFill>
              <a:prstDash val="solid"/>
              <a:round/>
              <a:headEnd type="none" w="med" len="med"/>
              <a:tailEnd type="none" w="med" len="med"/>
            </a:ln>
            <a:effectLst/>
          </p:spPr>
        </p:cxnSp>
        <p:sp>
          <p:nvSpPr>
            <p:cNvPr id="28" name="Diamond 27"/>
            <p:cNvSpPr/>
            <p:nvPr/>
          </p:nvSpPr>
          <p:spPr bwMode="auto">
            <a:xfrm>
              <a:off x="6248400" y="3124200"/>
              <a:ext cx="152400" cy="152400"/>
            </a:xfrm>
            <a:prstGeom prst="diamond">
              <a:avLst/>
            </a:prstGeom>
            <a:grpFill/>
            <a:ln w="9525" cap="flat" cmpd="sng" algn="ctr">
              <a:solidFill>
                <a:schemeClr val="tx1"/>
              </a:solidFill>
              <a:prstDash val="solid"/>
              <a:round/>
              <a:headEnd type="none" w="med" len="med"/>
              <a:tailEnd type="none" w="med" len="med"/>
            </a:ln>
            <a:effectLst/>
          </p:spPr>
          <p:txBody>
            <a:bodyPr/>
            <a:lstStyle/>
            <a:p>
              <a:pPr>
                <a:defRPr/>
              </a:pPr>
              <a:endParaRPr lang="en-US">
                <a:latin typeface="Arial" charset="0"/>
                <a:cs typeface="Arial" charset="0"/>
              </a:endParaRPr>
            </a:p>
          </p:txBody>
        </p:sp>
      </p:grpSp>
      <p:grpSp>
        <p:nvGrpSpPr>
          <p:cNvPr id="7" name="Group 55"/>
          <p:cNvGrpSpPr>
            <a:grpSpLocks/>
          </p:cNvGrpSpPr>
          <p:nvPr/>
        </p:nvGrpSpPr>
        <p:grpSpPr bwMode="auto">
          <a:xfrm rot="-6458021">
            <a:off x="5545138" y="5097463"/>
            <a:ext cx="1143000" cy="685800"/>
            <a:chOff x="6172200" y="2667000"/>
            <a:chExt cx="1143000" cy="685800"/>
          </a:xfrm>
        </p:grpSpPr>
        <p:cxnSp>
          <p:nvCxnSpPr>
            <p:cNvPr id="31766" name="Straight Connector 56"/>
            <p:cNvCxnSpPr>
              <a:cxnSpLocks noChangeShapeType="1"/>
            </p:cNvCxnSpPr>
            <p:nvPr/>
          </p:nvCxnSpPr>
          <p:spPr bwMode="auto">
            <a:xfrm flipV="1">
              <a:off x="6172200" y="3048000"/>
              <a:ext cx="68580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67" name="Straight Connector 57"/>
            <p:cNvCxnSpPr>
              <a:cxnSpLocks noChangeShapeType="1"/>
            </p:cNvCxnSpPr>
            <p:nvPr/>
          </p:nvCxnSpPr>
          <p:spPr bwMode="auto">
            <a:xfrm rot="5400000" flipH="1" flipV="1">
              <a:off x="6781800" y="2743200"/>
              <a:ext cx="38100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68" name="Straight Connector 58"/>
            <p:cNvCxnSpPr>
              <a:cxnSpLocks noChangeShapeType="1"/>
            </p:cNvCxnSpPr>
            <p:nvPr/>
          </p:nvCxnSpPr>
          <p:spPr bwMode="auto">
            <a:xfrm>
              <a:off x="6858000" y="3048000"/>
              <a:ext cx="4572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1769" name="Diamond 59"/>
            <p:cNvSpPr>
              <a:spLocks noChangeArrowheads="1"/>
            </p:cNvSpPr>
            <p:nvPr/>
          </p:nvSpPr>
          <p:spPr bwMode="auto">
            <a:xfrm>
              <a:off x="6248400" y="3124200"/>
              <a:ext cx="152400" cy="152400"/>
            </a:xfrm>
            <a:prstGeom prst="diamond">
              <a:avLst/>
            </a:prstGeom>
            <a:solidFill>
              <a:schemeClr val="bg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8" name="Group 60"/>
          <p:cNvGrpSpPr>
            <a:grpSpLocks/>
          </p:cNvGrpSpPr>
          <p:nvPr/>
        </p:nvGrpSpPr>
        <p:grpSpPr bwMode="auto">
          <a:xfrm rot="-1138085">
            <a:off x="4473575" y="5019675"/>
            <a:ext cx="1143000" cy="685800"/>
            <a:chOff x="6172200" y="2667000"/>
            <a:chExt cx="1143000" cy="685800"/>
          </a:xfrm>
        </p:grpSpPr>
        <p:cxnSp>
          <p:nvCxnSpPr>
            <p:cNvPr id="31762" name="Straight Connector 61"/>
            <p:cNvCxnSpPr>
              <a:cxnSpLocks noChangeShapeType="1"/>
            </p:cNvCxnSpPr>
            <p:nvPr/>
          </p:nvCxnSpPr>
          <p:spPr bwMode="auto">
            <a:xfrm flipV="1">
              <a:off x="6172200" y="3048000"/>
              <a:ext cx="68580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63" name="Straight Connector 62"/>
            <p:cNvCxnSpPr>
              <a:cxnSpLocks noChangeShapeType="1"/>
            </p:cNvCxnSpPr>
            <p:nvPr/>
          </p:nvCxnSpPr>
          <p:spPr bwMode="auto">
            <a:xfrm rot="5400000" flipH="1" flipV="1">
              <a:off x="6781800" y="2743200"/>
              <a:ext cx="38100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64" name="Straight Connector 63"/>
            <p:cNvCxnSpPr>
              <a:cxnSpLocks noChangeShapeType="1"/>
            </p:cNvCxnSpPr>
            <p:nvPr/>
          </p:nvCxnSpPr>
          <p:spPr bwMode="auto">
            <a:xfrm>
              <a:off x="6858000" y="3048000"/>
              <a:ext cx="4572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1765" name="Diamond 64"/>
            <p:cNvSpPr>
              <a:spLocks noChangeArrowheads="1"/>
            </p:cNvSpPr>
            <p:nvPr/>
          </p:nvSpPr>
          <p:spPr bwMode="auto">
            <a:xfrm>
              <a:off x="6248400" y="3124200"/>
              <a:ext cx="152400" cy="152400"/>
            </a:xfrm>
            <a:prstGeom prst="diamond">
              <a:avLst/>
            </a:prstGeom>
            <a:solidFill>
              <a:schemeClr val="bg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31754" name="Group 42"/>
          <p:cNvGrpSpPr>
            <a:grpSpLocks/>
          </p:cNvGrpSpPr>
          <p:nvPr/>
        </p:nvGrpSpPr>
        <p:grpSpPr bwMode="auto">
          <a:xfrm>
            <a:off x="5159375" y="4029075"/>
            <a:ext cx="762000" cy="838200"/>
            <a:chOff x="3635454" y="4028437"/>
            <a:chExt cx="762000" cy="838200"/>
          </a:xfrm>
        </p:grpSpPr>
        <p:sp>
          <p:nvSpPr>
            <p:cNvPr id="31758" name="Diamond 65"/>
            <p:cNvSpPr>
              <a:spLocks noChangeArrowheads="1"/>
            </p:cNvSpPr>
            <p:nvPr/>
          </p:nvSpPr>
          <p:spPr bwMode="auto">
            <a:xfrm>
              <a:off x="3635454" y="4104637"/>
              <a:ext cx="304800" cy="304800"/>
            </a:xfrm>
            <a:prstGeom prst="diamond">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31759" name="Diamond 86"/>
            <p:cNvSpPr>
              <a:spLocks noChangeArrowheads="1"/>
            </p:cNvSpPr>
            <p:nvPr/>
          </p:nvSpPr>
          <p:spPr bwMode="auto">
            <a:xfrm>
              <a:off x="3711654" y="4561837"/>
              <a:ext cx="304800" cy="304800"/>
            </a:xfrm>
            <a:prstGeom prst="diamond">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31760" name="Diamond 87"/>
            <p:cNvSpPr>
              <a:spLocks noChangeArrowheads="1"/>
            </p:cNvSpPr>
            <p:nvPr/>
          </p:nvSpPr>
          <p:spPr bwMode="auto">
            <a:xfrm>
              <a:off x="4016454" y="4028437"/>
              <a:ext cx="304800" cy="304800"/>
            </a:xfrm>
            <a:prstGeom prst="diamond">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31761" name="Diamond 88"/>
            <p:cNvSpPr>
              <a:spLocks noChangeArrowheads="1"/>
            </p:cNvSpPr>
            <p:nvPr/>
          </p:nvSpPr>
          <p:spPr bwMode="auto">
            <a:xfrm>
              <a:off x="4092654" y="4485637"/>
              <a:ext cx="304800" cy="304800"/>
            </a:xfrm>
            <a:prstGeom prst="diamond">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sp>
        <p:nvSpPr>
          <p:cNvPr id="31755" name="Diamond 89"/>
          <p:cNvSpPr>
            <a:spLocks noChangeArrowheads="1"/>
          </p:cNvSpPr>
          <p:nvPr/>
        </p:nvSpPr>
        <p:spPr bwMode="auto">
          <a:xfrm>
            <a:off x="5540375" y="4867275"/>
            <a:ext cx="304800" cy="304800"/>
          </a:xfrm>
          <a:prstGeom prst="diamond">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pic>
        <p:nvPicPr>
          <p:cNvPr id="31756" name="Picture 5" descr="blood_tu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889125"/>
            <a:ext cx="1219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p:nvPr/>
        </p:nvSpPr>
        <p:spPr>
          <a:xfrm>
            <a:off x="3344863" y="5972175"/>
            <a:ext cx="5969000" cy="769938"/>
          </a:xfrm>
          <a:prstGeom prst="rect">
            <a:avLst/>
          </a:prstGeom>
          <a:noFill/>
        </p:spPr>
        <p:txBody>
          <a:bodyPr>
            <a:spAutoFit/>
          </a:bodyPr>
          <a:lstStyle/>
          <a:p>
            <a:pPr marL="457200" indent="-457200">
              <a:buFont typeface="Wingdings" panose="05000000000000000000" pitchFamily="2" charset="2"/>
              <a:buChar char="ü"/>
              <a:defRPr/>
            </a:pPr>
            <a:r>
              <a:rPr lang="en-US" sz="2800" b="1" dirty="0" smtClean="0">
                <a:solidFill>
                  <a:srgbClr val="C00000"/>
                </a:solidFill>
              </a:rPr>
              <a:t>Reverse Passive </a:t>
            </a:r>
            <a:r>
              <a:rPr lang="en-US" sz="2800" b="1" dirty="0">
                <a:solidFill>
                  <a:srgbClr val="C00000"/>
                </a:solidFill>
              </a:rPr>
              <a:t>agglutination</a:t>
            </a:r>
          </a:p>
          <a:p>
            <a:pPr>
              <a:defRPr/>
            </a:pPr>
            <a:endParaRPr lang="en-US" sz="1600" dirty="0"/>
          </a:p>
        </p:txBody>
      </p:sp>
    </p:spTree>
    <p:extLst>
      <p:ext uri="{BB962C8B-B14F-4D97-AF65-F5344CB8AC3E}">
        <p14:creationId xmlns:p14="http://schemas.microsoft.com/office/powerpoint/2010/main" val="2846281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FF"/>
                </a:solidFill>
              </a:rPr>
              <a:t>RBC surface antigens are another example of particulate Antigens</a:t>
            </a:r>
            <a:endParaRPr lang="en-US" dirty="0">
              <a:solidFill>
                <a:srgbClr val="0000FF"/>
              </a:solidFill>
            </a:endParaRPr>
          </a:p>
        </p:txBody>
      </p:sp>
      <p:sp>
        <p:nvSpPr>
          <p:cNvPr id="3" name="Content Placeholder 2"/>
          <p:cNvSpPr>
            <a:spLocks noGrp="1"/>
          </p:cNvSpPr>
          <p:nvPr>
            <p:ph idx="1"/>
          </p:nvPr>
        </p:nvSpPr>
        <p:spPr/>
        <p:txBody>
          <a:bodyPr/>
          <a:lstStyle/>
          <a:p>
            <a:endParaRPr lang="en-US"/>
          </a:p>
        </p:txBody>
      </p:sp>
      <p:pic>
        <p:nvPicPr>
          <p:cNvPr id="7170" name="Picture 2" descr="http://www.transfusionsmedizin.ukw.de/uploads/pics/vl_IHL_AgglutinationPrinzip.jpg"/>
          <p:cNvPicPr>
            <a:picLocks noChangeAspect="1" noChangeArrowheads="1"/>
          </p:cNvPicPr>
          <p:nvPr/>
        </p:nvPicPr>
        <p:blipFill rotWithShape="1">
          <a:blip r:embed="rId2">
            <a:extLst>
              <a:ext uri="{28A0092B-C50C-407E-A947-70E740481C1C}">
                <a14:useLocalDpi xmlns:a14="http://schemas.microsoft.com/office/drawing/2010/main" val="0"/>
              </a:ext>
            </a:extLst>
          </a:blip>
          <a:srcRect b="18355"/>
          <a:stretch/>
        </p:blipFill>
        <p:spPr bwMode="auto">
          <a:xfrm>
            <a:off x="2066362" y="1524001"/>
            <a:ext cx="8059277" cy="3915103"/>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2066362" y="5439104"/>
            <a:ext cx="8144438" cy="1037897"/>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600" dirty="0">
                <a:solidFill>
                  <a:srgbClr val="0000FF"/>
                </a:solidFill>
              </a:rPr>
              <a:t>The process is called</a:t>
            </a:r>
            <a:r>
              <a:rPr lang="en-US" sz="3600" dirty="0">
                <a:solidFill>
                  <a:srgbClr val="0000FF"/>
                </a:solidFill>
                <a:sym typeface="Wingdings" pitchFamily="2" charset="2"/>
              </a:rPr>
              <a:t> “</a:t>
            </a:r>
            <a:r>
              <a:rPr lang="en-US" sz="3600" dirty="0" err="1">
                <a:solidFill>
                  <a:srgbClr val="0000FF"/>
                </a:solidFill>
              </a:rPr>
              <a:t>Hemagglutination</a:t>
            </a:r>
            <a:r>
              <a:rPr lang="en-US" sz="3600" dirty="0">
                <a:solidFill>
                  <a:srgbClr val="0000FF"/>
                </a:solidFill>
              </a:rPr>
              <a:t>”</a:t>
            </a:r>
          </a:p>
          <a:p>
            <a:pPr algn="ctr"/>
            <a:r>
              <a:rPr lang="en-US" sz="3600" dirty="0">
                <a:solidFill>
                  <a:srgbClr val="0000FF"/>
                </a:solidFill>
              </a:rPr>
              <a:t>Antibodies are called “</a:t>
            </a:r>
            <a:r>
              <a:rPr lang="en-US" sz="3600" dirty="0" err="1">
                <a:solidFill>
                  <a:srgbClr val="0000FF"/>
                </a:solidFill>
              </a:rPr>
              <a:t>Hemagglutinins</a:t>
            </a:r>
            <a:r>
              <a:rPr lang="en-US" sz="3600" dirty="0">
                <a:solidFill>
                  <a:srgbClr val="0000FF"/>
                </a:solidFill>
              </a:rPr>
              <a:t>”</a:t>
            </a:r>
          </a:p>
        </p:txBody>
      </p:sp>
      <p:sp>
        <p:nvSpPr>
          <p:cNvPr id="7" name="Footer Placeholder 3"/>
          <p:cNvSpPr>
            <a:spLocks noGrp="1"/>
          </p:cNvSpPr>
          <p:nvPr>
            <p:ph type="ftr" sz="quarter" idx="11"/>
          </p:nvPr>
        </p:nvSpPr>
        <p:spPr>
          <a:xfrm>
            <a:off x="4038600" y="6492875"/>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48964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030A0"/>
                </a:solidFill>
              </a:rPr>
              <a:t>Quality Control</a:t>
            </a:r>
            <a:endParaRPr lang="en-US" dirty="0">
              <a:solidFill>
                <a:srgbClr val="7030A0"/>
              </a:solidFill>
            </a:endParaRPr>
          </a:p>
        </p:txBody>
      </p:sp>
      <p:sp>
        <p:nvSpPr>
          <p:cNvPr id="3" name="Content Placeholder 2"/>
          <p:cNvSpPr>
            <a:spLocks noGrp="1"/>
          </p:cNvSpPr>
          <p:nvPr>
            <p:ph idx="1"/>
          </p:nvPr>
        </p:nvSpPr>
        <p:spPr/>
        <p:txBody>
          <a:bodyPr/>
          <a:lstStyle/>
          <a:p>
            <a:r>
              <a:rPr lang="en-US" dirty="0" smtClean="0"/>
              <a:t>Positive and Negative Control </a:t>
            </a:r>
          </a:p>
          <a:p>
            <a:endParaRPr lang="en-US" dirty="0"/>
          </a:p>
          <a:p>
            <a:r>
              <a:rPr lang="en-US" dirty="0" smtClean="0"/>
              <a:t>Using non </a:t>
            </a:r>
            <a:r>
              <a:rPr lang="en-US" dirty="0" err="1" smtClean="0"/>
              <a:t>lipemic</a:t>
            </a:r>
            <a:r>
              <a:rPr lang="en-US" dirty="0" smtClean="0"/>
              <a:t>, clean, fresh sera without hemolysis</a:t>
            </a:r>
          </a:p>
          <a:p>
            <a:endParaRPr lang="en-US" dirty="0"/>
          </a:p>
          <a:p>
            <a:r>
              <a:rPr lang="en-US" dirty="0" smtClean="0"/>
              <a:t>Stick to the manufacturers procedure</a:t>
            </a:r>
            <a:endParaRPr lang="en-US" dirty="0"/>
          </a:p>
          <a:p>
            <a:endParaRPr lang="en-US" dirty="0" smtClean="0"/>
          </a:p>
          <a:p>
            <a:r>
              <a:rPr lang="en-US" dirty="0" smtClean="0"/>
              <a:t>Also using diluted serum samples to avoid </a:t>
            </a:r>
            <a:r>
              <a:rPr lang="en-US" dirty="0" err="1" smtClean="0"/>
              <a:t>prozone</a:t>
            </a:r>
            <a:r>
              <a:rPr lang="en-US" dirty="0" smtClean="0"/>
              <a:t> phenomena is recommended.</a:t>
            </a:r>
            <a:endParaRPr lang="en-US" dirty="0"/>
          </a:p>
        </p:txBody>
      </p:sp>
    </p:spTree>
    <p:extLst>
      <p:ext uri="{BB962C8B-B14F-4D97-AF65-F5344CB8AC3E}">
        <p14:creationId xmlns:p14="http://schemas.microsoft.com/office/powerpoint/2010/main" val="155029483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sz="4800" b="1" dirty="0" smtClean="0">
                <a:solidFill>
                  <a:srgbClr val="7030A0"/>
                </a:solidFill>
                <a:cs typeface="Times New Roman" panose="02020603050405020304" pitchFamily="18" charset="0"/>
              </a:rPr>
              <a:t>Clinical and Lab diagnosis</a:t>
            </a:r>
            <a:r>
              <a:rPr lang="en-US" altLang="en-US" sz="4800" b="1" dirty="0">
                <a:solidFill>
                  <a:srgbClr val="7030A0"/>
                </a:solidFill>
                <a:cs typeface="Times New Roman" panose="02020603050405020304" pitchFamily="18" charset="0"/>
              </a:rPr>
              <a:t> </a:t>
            </a:r>
            <a:r>
              <a:rPr lang="en-US" altLang="en-US" sz="4800" b="1" dirty="0" smtClean="0">
                <a:solidFill>
                  <a:srgbClr val="7030A0"/>
                </a:solidFill>
                <a:cs typeface="Times New Roman" panose="02020603050405020304" pitchFamily="18" charset="0"/>
              </a:rPr>
              <a:t>of RA</a:t>
            </a:r>
            <a:endParaRPr lang="fa-IR" altLang="en-US" sz="4800" b="1" dirty="0">
              <a:solidFill>
                <a:srgbClr val="7030A0"/>
              </a:solidFill>
            </a:endParaRPr>
          </a:p>
        </p:txBody>
      </p:sp>
      <p:sp>
        <p:nvSpPr>
          <p:cNvPr id="3" name="Content Placeholder 2"/>
          <p:cNvSpPr>
            <a:spLocks noGrp="1"/>
          </p:cNvSpPr>
          <p:nvPr>
            <p:ph idx="1"/>
          </p:nvPr>
        </p:nvSpPr>
        <p:spPr/>
        <p:txBody>
          <a:bodyPr/>
          <a:lstStyle/>
          <a:p>
            <a:pPr algn="just" rtl="0" eaLnBrk="1" hangingPunct="1">
              <a:lnSpc>
                <a:spcPct val="150000"/>
              </a:lnSpc>
              <a:buFont typeface="Wingdings" panose="05000000000000000000" pitchFamily="2" charset="2"/>
              <a:buChar char="Ø"/>
            </a:pPr>
            <a:r>
              <a:rPr lang="en-US" altLang="en-US" sz="3600" dirty="0">
                <a:cs typeface="Arial" panose="020B0604020202020204" pitchFamily="34" charset="0"/>
              </a:rPr>
              <a:t>Symptoms</a:t>
            </a:r>
          </a:p>
          <a:p>
            <a:pPr algn="just" rtl="0" eaLnBrk="1" hangingPunct="1">
              <a:lnSpc>
                <a:spcPct val="150000"/>
              </a:lnSpc>
              <a:buFont typeface="Wingdings" panose="05000000000000000000" pitchFamily="2" charset="2"/>
              <a:buChar char="Ø"/>
            </a:pPr>
            <a:r>
              <a:rPr lang="en-US" altLang="en-US" sz="3600" dirty="0">
                <a:cs typeface="Arial" panose="020B0604020202020204" pitchFamily="34" charset="0"/>
              </a:rPr>
              <a:t>Physical exam</a:t>
            </a:r>
          </a:p>
          <a:p>
            <a:pPr algn="just" rtl="0" eaLnBrk="1" hangingPunct="1">
              <a:lnSpc>
                <a:spcPct val="150000"/>
              </a:lnSpc>
              <a:buFont typeface="Wingdings" panose="05000000000000000000" pitchFamily="2" charset="2"/>
              <a:buChar char="Ø"/>
            </a:pPr>
            <a:r>
              <a:rPr lang="en-US" altLang="en-US" sz="3600" dirty="0">
                <a:cs typeface="Arial" panose="020B0604020202020204" pitchFamily="34" charset="0"/>
              </a:rPr>
              <a:t>Radiographs </a:t>
            </a:r>
          </a:p>
          <a:p>
            <a:pPr algn="just" rtl="0" eaLnBrk="1" hangingPunct="1">
              <a:lnSpc>
                <a:spcPct val="150000"/>
              </a:lnSpc>
              <a:buFont typeface="Wingdings" panose="05000000000000000000" pitchFamily="2" charset="2"/>
              <a:buChar char="Ø"/>
            </a:pPr>
            <a:r>
              <a:rPr lang="en-US" altLang="en-US" sz="3600" dirty="0">
                <a:cs typeface="Arial" panose="020B0604020202020204" pitchFamily="34" charset="0"/>
              </a:rPr>
              <a:t>labs</a:t>
            </a:r>
            <a:endParaRPr lang="fa-IR" altLang="en-US" sz="3600" dirty="0"/>
          </a:p>
        </p:txBody>
      </p:sp>
    </p:spTree>
    <p:extLst>
      <p:ext uri="{BB962C8B-B14F-4D97-AF65-F5344CB8AC3E}">
        <p14:creationId xmlns:p14="http://schemas.microsoft.com/office/powerpoint/2010/main" val="10115812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3">
                                            <p:txEl>
                                              <p:pRg st="3" end="3"/>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29653" y="0"/>
            <a:ext cx="10515600" cy="1042737"/>
          </a:xfrm>
        </p:spPr>
        <p:txBody>
          <a:bodyPr/>
          <a:lstStyle/>
          <a:p>
            <a:pPr eaLnBrk="1" hangingPunct="1"/>
            <a:r>
              <a:rPr lang="en-US" altLang="en-US" dirty="0" smtClean="0">
                <a:cs typeface="Times New Roman" panose="02020603050405020304" pitchFamily="18" charset="0"/>
              </a:rPr>
              <a:t>Blood Tests</a:t>
            </a:r>
            <a:endParaRPr lang="fa-IR" altLang="en-US" dirty="0" smtClean="0"/>
          </a:p>
        </p:txBody>
      </p:sp>
      <p:sp>
        <p:nvSpPr>
          <p:cNvPr id="3" name="Content Placeholder 2"/>
          <p:cNvSpPr>
            <a:spLocks noGrp="1"/>
          </p:cNvSpPr>
          <p:nvPr>
            <p:ph idx="1"/>
          </p:nvPr>
        </p:nvSpPr>
        <p:spPr>
          <a:xfrm>
            <a:off x="838200" y="1042737"/>
            <a:ext cx="10515600" cy="6273215"/>
          </a:xfrm>
        </p:spPr>
        <p:txBody>
          <a:bodyPr/>
          <a:lstStyle/>
          <a:p>
            <a:pPr algn="l" rtl="0" eaLnBrk="1" hangingPunct="1">
              <a:buFont typeface="Wingdings" panose="05000000000000000000" pitchFamily="2" charset="2"/>
              <a:buChar char="ü"/>
            </a:pPr>
            <a:r>
              <a:rPr lang="en-US" altLang="en-US" dirty="0" smtClean="0">
                <a:cs typeface="Arial" panose="020B0604020202020204" pitchFamily="34" charset="0"/>
              </a:rPr>
              <a:t>CRP</a:t>
            </a:r>
          </a:p>
          <a:p>
            <a:pPr algn="l" rtl="0" eaLnBrk="1" hangingPunct="1">
              <a:buFont typeface="Wingdings" panose="05000000000000000000" pitchFamily="2" charset="2"/>
              <a:buChar char="ü"/>
            </a:pPr>
            <a:endParaRPr lang="en-US" altLang="en-US" dirty="0" smtClean="0">
              <a:cs typeface="Arial" panose="020B0604020202020204" pitchFamily="34" charset="0"/>
            </a:endParaRPr>
          </a:p>
          <a:p>
            <a:pPr algn="l" rtl="0" eaLnBrk="1" hangingPunct="1">
              <a:buFont typeface="Wingdings" panose="05000000000000000000" pitchFamily="2" charset="2"/>
              <a:buChar char="ü"/>
            </a:pPr>
            <a:r>
              <a:rPr lang="en-US" altLang="en-US" dirty="0" smtClean="0">
                <a:cs typeface="Arial" panose="020B0604020202020204" pitchFamily="34" charset="0"/>
              </a:rPr>
              <a:t>ESR</a:t>
            </a:r>
            <a:endParaRPr lang="en-US" altLang="en-US" dirty="0">
              <a:cs typeface="Arial" panose="020B0604020202020204" pitchFamily="34" charset="0"/>
            </a:endParaRPr>
          </a:p>
          <a:p>
            <a:pPr algn="l" rtl="0" eaLnBrk="1" hangingPunct="1">
              <a:buFont typeface="Wingdings" panose="05000000000000000000" pitchFamily="2" charset="2"/>
              <a:buChar char="ü"/>
            </a:pPr>
            <a:endParaRPr lang="en-US" altLang="en-US" dirty="0" smtClean="0">
              <a:solidFill>
                <a:srgbClr val="FF0000"/>
              </a:solidFill>
              <a:cs typeface="Arial" panose="020B0604020202020204" pitchFamily="34" charset="0"/>
            </a:endParaRPr>
          </a:p>
          <a:p>
            <a:pPr algn="l" rtl="0" eaLnBrk="1" hangingPunct="1">
              <a:buFont typeface="Wingdings" panose="05000000000000000000" pitchFamily="2" charset="2"/>
              <a:buChar char="ü"/>
            </a:pPr>
            <a:r>
              <a:rPr lang="en-US" altLang="en-US" dirty="0" smtClean="0">
                <a:solidFill>
                  <a:srgbClr val="FF0000"/>
                </a:solidFill>
                <a:cs typeface="Arial" panose="020B0604020202020204" pitchFamily="34" charset="0"/>
              </a:rPr>
              <a:t>RF</a:t>
            </a:r>
          </a:p>
          <a:p>
            <a:pPr marL="0" indent="0" algn="l" rtl="0" eaLnBrk="1" hangingPunct="1">
              <a:buNone/>
            </a:pPr>
            <a:endParaRPr lang="en-US" altLang="en-US" dirty="0">
              <a:cs typeface="Arial" panose="020B0604020202020204" pitchFamily="34" charset="0"/>
            </a:endParaRPr>
          </a:p>
          <a:p>
            <a:pPr marL="0" indent="0" algn="l" rtl="0" eaLnBrk="1" hangingPunct="1">
              <a:buNone/>
            </a:pPr>
            <a:endParaRPr lang="en-US" altLang="en-US" dirty="0" smtClean="0">
              <a:cs typeface="Arial" panose="020B0604020202020204" pitchFamily="34" charset="0"/>
            </a:endParaRPr>
          </a:p>
          <a:p>
            <a:pPr marL="0" indent="0" algn="l" rtl="0" eaLnBrk="1" hangingPunct="1">
              <a:buNone/>
            </a:pPr>
            <a:endParaRPr lang="en-US" altLang="en-US" dirty="0" smtClean="0">
              <a:cs typeface="Arial" panose="020B0604020202020204" pitchFamily="34" charset="0"/>
            </a:endParaRPr>
          </a:p>
          <a:p>
            <a:pPr marL="0" indent="0" algn="l" rtl="0" eaLnBrk="1" hangingPunct="1">
              <a:buNone/>
            </a:pPr>
            <a:endParaRPr lang="en-US" altLang="en-US" dirty="0" smtClean="0">
              <a:cs typeface="Arial" panose="020B0604020202020204" pitchFamily="34" charset="0"/>
            </a:endParaRPr>
          </a:p>
          <a:p>
            <a:pPr algn="l" rtl="0" eaLnBrk="1" hangingPunct="1">
              <a:buFont typeface="Wingdings" panose="05000000000000000000" pitchFamily="2" charset="2"/>
              <a:buChar char="ü"/>
            </a:pPr>
            <a:r>
              <a:rPr lang="en-US" altLang="en-US" dirty="0" smtClean="0">
                <a:cs typeface="Arial" panose="020B0604020202020204" pitchFamily="34" charset="0"/>
              </a:rPr>
              <a:t>Anti-CCP</a:t>
            </a:r>
          </a:p>
          <a:p>
            <a:pPr algn="l" rtl="0" eaLnBrk="1" hangingPunct="1"/>
            <a:endParaRPr lang="en-US" altLang="en-US" dirty="0" smtClean="0">
              <a:cs typeface="Arial" panose="020B0604020202020204" pitchFamily="34" charset="0"/>
            </a:endParaRPr>
          </a:p>
          <a:p>
            <a:pPr algn="l" rtl="0" eaLnBrk="1" hangingPunct="1"/>
            <a:endParaRPr lang="fa-IR" altLang="en-US" dirty="0" smtClean="0"/>
          </a:p>
        </p:txBody>
      </p:sp>
      <p:cxnSp>
        <p:nvCxnSpPr>
          <p:cNvPr id="4" name="Straight Arrow Connector 3"/>
          <p:cNvCxnSpPr/>
          <p:nvPr/>
        </p:nvCxnSpPr>
        <p:spPr>
          <a:xfrm>
            <a:off x="1796716" y="3320715"/>
            <a:ext cx="222985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Left Brace 5"/>
          <p:cNvSpPr/>
          <p:nvPr/>
        </p:nvSpPr>
        <p:spPr>
          <a:xfrm>
            <a:off x="4186989" y="2422357"/>
            <a:ext cx="401053" cy="1796715"/>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4536063" y="2535884"/>
            <a:ext cx="1915589" cy="1569660"/>
          </a:xfrm>
          <a:prstGeom prst="rect">
            <a:avLst/>
          </a:prstGeom>
          <a:noFill/>
        </p:spPr>
        <p:txBody>
          <a:bodyPr wrap="none" rtlCol="0">
            <a:spAutoFit/>
          </a:bodyPr>
          <a:lstStyle/>
          <a:p>
            <a:r>
              <a:rPr lang="en-US" sz="2400" b="1" dirty="0" smtClean="0">
                <a:solidFill>
                  <a:srgbClr val="FF0000"/>
                </a:solidFill>
              </a:rPr>
              <a:t>Agglutination</a:t>
            </a:r>
            <a:endParaRPr lang="en-US" sz="2400" b="1" dirty="0">
              <a:solidFill>
                <a:srgbClr val="FF0000"/>
              </a:solidFill>
            </a:endParaRPr>
          </a:p>
          <a:p>
            <a:r>
              <a:rPr lang="en-US" sz="2400" b="1" dirty="0" smtClean="0"/>
              <a:t>ELISA</a:t>
            </a:r>
            <a:endParaRPr lang="en-US" sz="2400" b="1" dirty="0"/>
          </a:p>
          <a:p>
            <a:r>
              <a:rPr lang="en-US" sz="2400" b="1" dirty="0" smtClean="0"/>
              <a:t>CLIA</a:t>
            </a:r>
          </a:p>
          <a:p>
            <a:r>
              <a:rPr lang="en-US" sz="2400" b="1" dirty="0" err="1" smtClean="0"/>
              <a:t>Nephlometry</a:t>
            </a:r>
            <a:endParaRPr lang="en-US" sz="2400" b="1" dirty="0"/>
          </a:p>
        </p:txBody>
      </p:sp>
      <p:cxnSp>
        <p:nvCxnSpPr>
          <p:cNvPr id="10" name="Straight Arrow Connector 9"/>
          <p:cNvCxnSpPr/>
          <p:nvPr/>
        </p:nvCxnSpPr>
        <p:spPr>
          <a:xfrm>
            <a:off x="2687051" y="5831307"/>
            <a:ext cx="222985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012470" y="5600474"/>
            <a:ext cx="874983" cy="461665"/>
          </a:xfrm>
          <a:prstGeom prst="rect">
            <a:avLst/>
          </a:prstGeom>
          <a:noFill/>
        </p:spPr>
        <p:txBody>
          <a:bodyPr wrap="none" rtlCol="0">
            <a:spAutoFit/>
          </a:bodyPr>
          <a:lstStyle/>
          <a:p>
            <a:r>
              <a:rPr lang="en-US" sz="2400" b="1" dirty="0" smtClean="0"/>
              <a:t>ELISA</a:t>
            </a:r>
            <a:endParaRPr lang="en-US" sz="2400" b="1" dirty="0"/>
          </a:p>
        </p:txBody>
      </p:sp>
      <p:sp>
        <p:nvSpPr>
          <p:cNvPr id="9" name="Rectangle 8"/>
          <p:cNvSpPr/>
          <p:nvPr/>
        </p:nvSpPr>
        <p:spPr>
          <a:xfrm>
            <a:off x="7852210" y="5692807"/>
            <a:ext cx="2723823" cy="369332"/>
          </a:xfrm>
          <a:prstGeom prst="rect">
            <a:avLst/>
          </a:prstGeom>
        </p:spPr>
        <p:txBody>
          <a:bodyPr wrap="none">
            <a:spAutoFit/>
          </a:bodyPr>
          <a:lstStyle/>
          <a:p>
            <a:r>
              <a:rPr lang="en-US" b="0" i="0" u="none" strike="noStrike" baseline="0" dirty="0" smtClean="0">
                <a:latin typeface="Berkeley-Book"/>
              </a:rPr>
              <a:t>Specificity : 91% to 93%.</a:t>
            </a:r>
            <a:endParaRPr lang="en-US" dirty="0"/>
          </a:p>
        </p:txBody>
      </p:sp>
      <p:sp>
        <p:nvSpPr>
          <p:cNvPr id="14" name="Rectangle 13"/>
          <p:cNvSpPr/>
          <p:nvPr/>
        </p:nvSpPr>
        <p:spPr>
          <a:xfrm>
            <a:off x="8044242" y="3136048"/>
            <a:ext cx="1941557" cy="369332"/>
          </a:xfrm>
          <a:prstGeom prst="rect">
            <a:avLst/>
          </a:prstGeom>
        </p:spPr>
        <p:txBody>
          <a:bodyPr wrap="none">
            <a:spAutoFit/>
          </a:bodyPr>
          <a:lstStyle/>
          <a:p>
            <a:r>
              <a:rPr lang="en-US" b="0" i="0" u="none" strike="noStrike" baseline="0" dirty="0" smtClean="0">
                <a:latin typeface="Berkeley-Book"/>
              </a:rPr>
              <a:t>Specificity : 75%.</a:t>
            </a:r>
            <a:endParaRPr lang="en-US" dirty="0"/>
          </a:p>
        </p:txBody>
      </p:sp>
    </p:spTree>
    <p:extLst>
      <p:ext uri="{BB962C8B-B14F-4D97-AF65-F5344CB8AC3E}">
        <p14:creationId xmlns:p14="http://schemas.microsoft.com/office/powerpoint/2010/main" val="296290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3">
                                            <p:txEl>
                                              <p:pRg st="4" end="4"/>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2" presetClass="emph" presetSubtype="0" nodeType="clickEffect">
                                  <p:stCondLst>
                                    <p:cond delay="0"/>
                                  </p:stCondLst>
                                  <p:childTnLst>
                                    <p:set>
                                      <p:cBhvr override="childStyle">
                                        <p:cTn id="10" dur="indefinite"/>
                                        <p:tgtEl>
                                          <p:spTgt spid="3">
                                            <p:txEl>
                                              <p:pRg st="0" end="0"/>
                                            </p:txEl>
                                          </p:spTgt>
                                        </p:tgtEl>
                                        <p:attrNameLst>
                                          <p:attrName>style.fontFamily</p:attrName>
                                        </p:attrNameLst>
                                      </p:cBhvr>
                                      <p:to>
                                        <p:strVal val="Times New Roman"/>
                                      </p:to>
                                    </p:set>
                                  </p:childTnLst>
                                </p:cTn>
                              </p:par>
                            </p:childTnLst>
                          </p:cTn>
                        </p:par>
                      </p:childTnLst>
                    </p:cTn>
                  </p:par>
                  <p:par>
                    <p:cTn id="11" fill="hold">
                      <p:stCondLst>
                        <p:cond delay="indefinite"/>
                      </p:stCondLst>
                      <p:childTnLst>
                        <p:par>
                          <p:cTn id="12" fill="hold">
                            <p:stCondLst>
                              <p:cond delay="0"/>
                            </p:stCondLst>
                            <p:childTnLst>
                              <p:par>
                                <p:cTn id="13" presetID="2" presetClass="emph" presetSubtype="0" nodeType="clickEffect">
                                  <p:stCondLst>
                                    <p:cond delay="0"/>
                                  </p:stCondLst>
                                  <p:childTnLst>
                                    <p:set>
                                      <p:cBhvr override="childStyle">
                                        <p:cTn id="14" dur="indefinite"/>
                                        <p:tgtEl>
                                          <p:spTgt spid="3">
                                            <p:txEl>
                                              <p:pRg st="2" end="2"/>
                                            </p:txEl>
                                          </p:spTgt>
                                        </p:tgtEl>
                                        <p:attrNameLst>
                                          <p:attrName>style.fontFamily</p:attrName>
                                        </p:attrNameLst>
                                      </p:cBhvr>
                                      <p:to>
                                        <p:strVal val="Times New Roma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7200" b="1">
                <a:solidFill>
                  <a:srgbClr val="FF0000"/>
                </a:solidFill>
                <a:cs typeface="Times New Roman" panose="02020603050405020304" pitchFamily="18" charset="0"/>
              </a:rPr>
              <a:t>RF</a:t>
            </a:r>
            <a:endParaRPr lang="fa-IR" altLang="en-US" sz="7200" b="1">
              <a:solidFill>
                <a:srgbClr val="FF0000"/>
              </a:solidFill>
            </a:endParaRPr>
          </a:p>
        </p:txBody>
      </p:sp>
      <p:pic>
        <p:nvPicPr>
          <p:cNvPr id="7171" name="Picture 2" descr="http://www.cdaarthritis.com/images_slides/36_bcell_h_aggregates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1" y="1571626"/>
            <a:ext cx="6429375"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4"/>
          <p:cNvSpPr txBox="1">
            <a:spLocks noChangeArrowheads="1"/>
          </p:cNvSpPr>
          <p:nvPr/>
        </p:nvSpPr>
        <p:spPr bwMode="auto">
          <a:xfrm>
            <a:off x="3667125" y="5643564"/>
            <a:ext cx="4305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400" b="1">
                <a:solidFill>
                  <a:srgbClr val="FF0066"/>
                </a:solidFill>
                <a:latin typeface="Calibri" panose="020F0502020204030204" pitchFamily="34" charset="0"/>
              </a:rPr>
              <a:t>Immune Complex</a:t>
            </a:r>
            <a:endParaRPr lang="fa-IR" altLang="en-US" sz="4400" b="1">
              <a:solidFill>
                <a:srgbClr val="FF0066"/>
              </a:solidFill>
              <a:latin typeface="Calibri" panose="020F0502020204030204" pitchFamily="34" charset="0"/>
            </a:endParaRPr>
          </a:p>
        </p:txBody>
      </p:sp>
    </p:spTree>
    <p:extLst>
      <p:ext uri="{BB962C8B-B14F-4D97-AF65-F5344CB8AC3E}">
        <p14:creationId xmlns:p14="http://schemas.microsoft.com/office/powerpoint/2010/main" val="335576466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endParaRPr lang="fa-IR" altLang="en-US" smtClean="0"/>
          </a:p>
        </p:txBody>
      </p:sp>
      <p:pic>
        <p:nvPicPr>
          <p:cNvPr id="8195" name="Picture 2" descr="https://encrypted-tbn0.gstatic.com/images?q=tbn:ANd9GcSsyHacZIQ_obCujl0CBX8xrQgmqeriqDz4-dgRs8U5vOVJtkli1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564" y="1785939"/>
            <a:ext cx="6143625" cy="422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rot="839436">
            <a:off x="6346825" y="4184650"/>
            <a:ext cx="1766888" cy="1701800"/>
          </a:xfrm>
          <a:prstGeom prst="rect">
            <a:avLst/>
          </a:prstGeom>
          <a:no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Tree>
    <p:extLst>
      <p:ext uri="{BB962C8B-B14F-4D97-AF65-F5344CB8AC3E}">
        <p14:creationId xmlns:p14="http://schemas.microsoft.com/office/powerpoint/2010/main" val="3026479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b="1" dirty="0" smtClean="0">
                <a:solidFill>
                  <a:srgbClr val="7030A0"/>
                </a:solidFill>
                <a:cs typeface="Times New Roman" panose="02020603050405020304" pitchFamily="18" charset="0"/>
              </a:rPr>
              <a:t>RF Latex Test</a:t>
            </a:r>
            <a:endParaRPr lang="fa-IR" altLang="en-US" b="1" dirty="0" smtClean="0">
              <a:solidFill>
                <a:srgbClr val="7030A0"/>
              </a:solidFill>
            </a:endParaRPr>
          </a:p>
        </p:txBody>
      </p:sp>
      <p:grpSp>
        <p:nvGrpSpPr>
          <p:cNvPr id="5" name="Group 39"/>
          <p:cNvGrpSpPr>
            <a:grpSpLocks/>
          </p:cNvGrpSpPr>
          <p:nvPr/>
        </p:nvGrpSpPr>
        <p:grpSpPr bwMode="auto">
          <a:xfrm rot="7805403">
            <a:off x="7692023" y="2244725"/>
            <a:ext cx="1143000" cy="685800"/>
            <a:chOff x="6172200" y="2667000"/>
            <a:chExt cx="1143000" cy="685800"/>
          </a:xfrm>
        </p:grpSpPr>
        <p:cxnSp>
          <p:nvCxnSpPr>
            <p:cNvPr id="6" name="Straight Connector 4"/>
            <p:cNvCxnSpPr>
              <a:cxnSpLocks noChangeShapeType="1"/>
            </p:cNvCxnSpPr>
            <p:nvPr/>
          </p:nvCxnSpPr>
          <p:spPr bwMode="auto">
            <a:xfrm flipV="1">
              <a:off x="6172200" y="3048000"/>
              <a:ext cx="685800" cy="3048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7" name="Straight Connector 6"/>
            <p:cNvCxnSpPr>
              <a:cxnSpLocks noChangeShapeType="1"/>
            </p:cNvCxnSpPr>
            <p:nvPr/>
          </p:nvCxnSpPr>
          <p:spPr bwMode="auto">
            <a:xfrm rot="5400000" flipH="1" flipV="1">
              <a:off x="6781800" y="2743200"/>
              <a:ext cx="381000" cy="2286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8" name="Straight Connector 7"/>
            <p:cNvCxnSpPr>
              <a:cxnSpLocks noChangeShapeType="1"/>
            </p:cNvCxnSpPr>
            <p:nvPr/>
          </p:nvCxnSpPr>
          <p:spPr bwMode="auto">
            <a:xfrm>
              <a:off x="6858000" y="3048000"/>
              <a:ext cx="457200" cy="1588"/>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sp>
          <p:nvSpPr>
            <p:cNvPr id="9" name="Diamond 39"/>
            <p:cNvSpPr>
              <a:spLocks noChangeArrowheads="1"/>
            </p:cNvSpPr>
            <p:nvPr/>
          </p:nvSpPr>
          <p:spPr bwMode="auto">
            <a:xfrm>
              <a:off x="6248400" y="3124200"/>
              <a:ext cx="152400" cy="152400"/>
            </a:xfrm>
            <a:prstGeom prst="diamond">
              <a:avLst/>
            </a:prstGeom>
            <a:noFill/>
            <a:ln w="762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solidFill>
                  <a:srgbClr val="00B050"/>
                </a:solidFill>
                <a:latin typeface="Calibri" panose="020F0502020204030204" pitchFamily="34" charset="0"/>
              </a:endParaRPr>
            </a:p>
          </p:txBody>
        </p:sp>
      </p:grpSp>
      <p:grpSp>
        <p:nvGrpSpPr>
          <p:cNvPr id="10" name="Group 40"/>
          <p:cNvGrpSpPr>
            <a:grpSpLocks/>
          </p:cNvGrpSpPr>
          <p:nvPr/>
        </p:nvGrpSpPr>
        <p:grpSpPr bwMode="auto">
          <a:xfrm>
            <a:off x="6561723" y="3429000"/>
            <a:ext cx="1143000" cy="685800"/>
            <a:chOff x="6172200" y="2667000"/>
            <a:chExt cx="1143000" cy="685800"/>
          </a:xfrm>
        </p:grpSpPr>
        <p:cxnSp>
          <p:nvCxnSpPr>
            <p:cNvPr id="11" name="Straight Connector 41"/>
            <p:cNvCxnSpPr>
              <a:cxnSpLocks noChangeShapeType="1"/>
            </p:cNvCxnSpPr>
            <p:nvPr/>
          </p:nvCxnSpPr>
          <p:spPr bwMode="auto">
            <a:xfrm flipV="1">
              <a:off x="6172200" y="3048000"/>
              <a:ext cx="685800" cy="3048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12" name="Straight Connector 42"/>
            <p:cNvCxnSpPr>
              <a:cxnSpLocks noChangeShapeType="1"/>
            </p:cNvCxnSpPr>
            <p:nvPr/>
          </p:nvCxnSpPr>
          <p:spPr bwMode="auto">
            <a:xfrm rot="5400000" flipH="1" flipV="1">
              <a:off x="6781800" y="2743200"/>
              <a:ext cx="381000" cy="2286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13" name="Straight Connector 43"/>
            <p:cNvCxnSpPr>
              <a:cxnSpLocks noChangeShapeType="1"/>
            </p:cNvCxnSpPr>
            <p:nvPr/>
          </p:nvCxnSpPr>
          <p:spPr bwMode="auto">
            <a:xfrm>
              <a:off x="6858000" y="3048000"/>
              <a:ext cx="457200" cy="1588"/>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sp>
          <p:nvSpPr>
            <p:cNvPr id="14" name="Diamond 44"/>
            <p:cNvSpPr>
              <a:spLocks noChangeArrowheads="1"/>
            </p:cNvSpPr>
            <p:nvPr/>
          </p:nvSpPr>
          <p:spPr bwMode="auto">
            <a:xfrm>
              <a:off x="6248400" y="3124200"/>
              <a:ext cx="152400" cy="152400"/>
            </a:xfrm>
            <a:prstGeom prst="diamond">
              <a:avLst/>
            </a:prstGeom>
            <a:solidFill>
              <a:schemeClr val="bg1"/>
            </a:solidFill>
            <a:ln w="76200" algn="ctr">
              <a:solidFill>
                <a:srgbClr val="00B05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15" name="Group 45"/>
          <p:cNvGrpSpPr>
            <a:grpSpLocks/>
          </p:cNvGrpSpPr>
          <p:nvPr/>
        </p:nvGrpSpPr>
        <p:grpSpPr bwMode="auto">
          <a:xfrm rot="-10571308">
            <a:off x="8225423" y="2822576"/>
            <a:ext cx="1143000" cy="665163"/>
            <a:chOff x="6172200" y="2667000"/>
            <a:chExt cx="1143000" cy="685800"/>
          </a:xfrm>
        </p:grpSpPr>
        <p:cxnSp>
          <p:nvCxnSpPr>
            <p:cNvPr id="16" name="Straight Connector 46"/>
            <p:cNvCxnSpPr>
              <a:cxnSpLocks noChangeShapeType="1"/>
            </p:cNvCxnSpPr>
            <p:nvPr/>
          </p:nvCxnSpPr>
          <p:spPr bwMode="auto">
            <a:xfrm flipV="1">
              <a:off x="6172200" y="3048000"/>
              <a:ext cx="685800" cy="3048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17" name="Straight Connector 47"/>
            <p:cNvCxnSpPr>
              <a:cxnSpLocks noChangeShapeType="1"/>
            </p:cNvCxnSpPr>
            <p:nvPr/>
          </p:nvCxnSpPr>
          <p:spPr bwMode="auto">
            <a:xfrm rot="5400000" flipH="1" flipV="1">
              <a:off x="6781800" y="2743200"/>
              <a:ext cx="381000" cy="2286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18" name="Straight Connector 48"/>
            <p:cNvCxnSpPr>
              <a:cxnSpLocks noChangeShapeType="1"/>
            </p:cNvCxnSpPr>
            <p:nvPr/>
          </p:nvCxnSpPr>
          <p:spPr bwMode="auto">
            <a:xfrm>
              <a:off x="6858000" y="3048000"/>
              <a:ext cx="457200" cy="1588"/>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sp>
          <p:nvSpPr>
            <p:cNvPr id="19" name="Diamond 49"/>
            <p:cNvSpPr>
              <a:spLocks noChangeArrowheads="1"/>
            </p:cNvSpPr>
            <p:nvPr/>
          </p:nvSpPr>
          <p:spPr bwMode="auto">
            <a:xfrm>
              <a:off x="6248400" y="3124200"/>
              <a:ext cx="152400" cy="152400"/>
            </a:xfrm>
            <a:prstGeom prst="diamond">
              <a:avLst/>
            </a:prstGeom>
            <a:solidFill>
              <a:schemeClr val="bg1"/>
            </a:solidFill>
            <a:ln w="76200" algn="ctr">
              <a:solidFill>
                <a:srgbClr val="00B05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solidFill>
                  <a:srgbClr val="00B050"/>
                </a:solidFill>
                <a:latin typeface="Calibri" panose="020F0502020204030204" pitchFamily="34" charset="0"/>
              </a:endParaRPr>
            </a:p>
          </p:txBody>
        </p:sp>
      </p:grpSp>
      <p:grpSp>
        <p:nvGrpSpPr>
          <p:cNvPr id="20" name="Group 50"/>
          <p:cNvGrpSpPr/>
          <p:nvPr/>
        </p:nvGrpSpPr>
        <p:grpSpPr>
          <a:xfrm rot="3990650">
            <a:off x="6818235" y="2603906"/>
            <a:ext cx="1143000" cy="685800"/>
            <a:chOff x="6172200" y="2667000"/>
            <a:chExt cx="1143000" cy="685800"/>
          </a:xfrm>
          <a:solidFill>
            <a:schemeClr val="bg1"/>
          </a:solidFill>
        </p:grpSpPr>
        <p:cxnSp>
          <p:nvCxnSpPr>
            <p:cNvPr id="21" name="Straight Connector 20"/>
            <p:cNvCxnSpPr/>
            <p:nvPr/>
          </p:nvCxnSpPr>
          <p:spPr bwMode="auto">
            <a:xfrm flipV="1">
              <a:off x="6172200" y="3048000"/>
              <a:ext cx="685800" cy="304800"/>
            </a:xfrm>
            <a:prstGeom prst="line">
              <a:avLst/>
            </a:prstGeom>
            <a:grpFill/>
            <a:ln w="76200" cap="flat" cmpd="sng" algn="ctr">
              <a:solidFill>
                <a:srgbClr val="00B050"/>
              </a:solidFill>
              <a:prstDash val="solid"/>
              <a:round/>
              <a:headEnd type="none" w="med" len="med"/>
              <a:tailEnd type="none" w="med" len="med"/>
            </a:ln>
            <a:effectLst/>
          </p:spPr>
        </p:cxnSp>
        <p:cxnSp>
          <p:nvCxnSpPr>
            <p:cNvPr id="22" name="Straight Connector 21"/>
            <p:cNvCxnSpPr/>
            <p:nvPr/>
          </p:nvCxnSpPr>
          <p:spPr bwMode="auto">
            <a:xfrm rot="5400000" flipH="1" flipV="1">
              <a:off x="6781800" y="2743200"/>
              <a:ext cx="381000" cy="228600"/>
            </a:xfrm>
            <a:prstGeom prst="line">
              <a:avLst/>
            </a:prstGeom>
            <a:grpFill/>
            <a:ln w="76200" cap="flat" cmpd="sng" algn="ctr">
              <a:solidFill>
                <a:srgbClr val="00B050"/>
              </a:solidFill>
              <a:prstDash val="solid"/>
              <a:round/>
              <a:headEnd type="none" w="med" len="med"/>
              <a:tailEnd type="none" w="med" len="med"/>
            </a:ln>
            <a:effectLst/>
          </p:spPr>
        </p:cxnSp>
        <p:cxnSp>
          <p:nvCxnSpPr>
            <p:cNvPr id="23" name="Straight Connector 22"/>
            <p:cNvCxnSpPr/>
            <p:nvPr/>
          </p:nvCxnSpPr>
          <p:spPr bwMode="auto">
            <a:xfrm>
              <a:off x="6858000" y="3048000"/>
              <a:ext cx="457200" cy="1588"/>
            </a:xfrm>
            <a:prstGeom prst="line">
              <a:avLst/>
            </a:prstGeom>
            <a:grpFill/>
            <a:ln w="76200" cap="flat" cmpd="sng" algn="ctr">
              <a:solidFill>
                <a:srgbClr val="00B050"/>
              </a:solidFill>
              <a:prstDash val="solid"/>
              <a:round/>
              <a:headEnd type="none" w="med" len="med"/>
              <a:tailEnd type="none" w="med" len="med"/>
            </a:ln>
            <a:effectLst/>
          </p:spPr>
        </p:cxnSp>
        <p:sp>
          <p:nvSpPr>
            <p:cNvPr id="24" name="Diamond 23"/>
            <p:cNvSpPr/>
            <p:nvPr/>
          </p:nvSpPr>
          <p:spPr bwMode="auto">
            <a:xfrm>
              <a:off x="6248400" y="3124200"/>
              <a:ext cx="152400" cy="152400"/>
            </a:xfrm>
            <a:prstGeom prst="diamond">
              <a:avLst/>
            </a:prstGeom>
            <a:grpFill/>
            <a:ln w="76200" cap="flat" cmpd="sng" algn="ctr">
              <a:solidFill>
                <a:srgbClr val="00B050"/>
              </a:solidFill>
              <a:prstDash val="solid"/>
              <a:round/>
              <a:headEnd type="none" w="med" len="med"/>
              <a:tailEnd type="none" w="med" len="med"/>
            </a:ln>
            <a:effectLst/>
          </p:spPr>
          <p:txBody>
            <a:bodyPr/>
            <a:lstStyle/>
            <a:p>
              <a:pPr>
                <a:defRPr/>
              </a:pPr>
              <a:endParaRPr lang="en-US">
                <a:latin typeface="Arial" charset="0"/>
                <a:cs typeface="Arial" charset="0"/>
              </a:endParaRPr>
            </a:p>
          </p:txBody>
        </p:sp>
      </p:grpSp>
      <p:grpSp>
        <p:nvGrpSpPr>
          <p:cNvPr id="25" name="Group 55"/>
          <p:cNvGrpSpPr>
            <a:grpSpLocks/>
          </p:cNvGrpSpPr>
          <p:nvPr/>
        </p:nvGrpSpPr>
        <p:grpSpPr bwMode="auto">
          <a:xfrm rot="-6458021">
            <a:off x="8061911" y="3806825"/>
            <a:ext cx="1143000" cy="685800"/>
            <a:chOff x="6172200" y="2667000"/>
            <a:chExt cx="1143000" cy="685800"/>
          </a:xfrm>
        </p:grpSpPr>
        <p:cxnSp>
          <p:nvCxnSpPr>
            <p:cNvPr id="26" name="Straight Connector 56"/>
            <p:cNvCxnSpPr>
              <a:cxnSpLocks noChangeShapeType="1"/>
            </p:cNvCxnSpPr>
            <p:nvPr/>
          </p:nvCxnSpPr>
          <p:spPr bwMode="auto">
            <a:xfrm flipV="1">
              <a:off x="6172200" y="3048000"/>
              <a:ext cx="685800" cy="3048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27" name="Straight Connector 57"/>
            <p:cNvCxnSpPr>
              <a:cxnSpLocks noChangeShapeType="1"/>
            </p:cNvCxnSpPr>
            <p:nvPr/>
          </p:nvCxnSpPr>
          <p:spPr bwMode="auto">
            <a:xfrm rot="5400000" flipH="1" flipV="1">
              <a:off x="6781800" y="2743200"/>
              <a:ext cx="381000" cy="2286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28" name="Straight Connector 58"/>
            <p:cNvCxnSpPr>
              <a:cxnSpLocks noChangeShapeType="1"/>
            </p:cNvCxnSpPr>
            <p:nvPr/>
          </p:nvCxnSpPr>
          <p:spPr bwMode="auto">
            <a:xfrm>
              <a:off x="6858000" y="3048000"/>
              <a:ext cx="457200" cy="1588"/>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sp>
          <p:nvSpPr>
            <p:cNvPr id="29" name="Diamond 59"/>
            <p:cNvSpPr>
              <a:spLocks noChangeArrowheads="1"/>
            </p:cNvSpPr>
            <p:nvPr/>
          </p:nvSpPr>
          <p:spPr bwMode="auto">
            <a:xfrm>
              <a:off x="6248400" y="3124200"/>
              <a:ext cx="152400" cy="152400"/>
            </a:xfrm>
            <a:prstGeom prst="diamond">
              <a:avLst/>
            </a:prstGeom>
            <a:solidFill>
              <a:schemeClr val="bg1"/>
            </a:solidFill>
            <a:ln w="76200" algn="ctr">
              <a:solidFill>
                <a:srgbClr val="00B05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grpSp>
        <p:nvGrpSpPr>
          <p:cNvPr id="30" name="Group 60"/>
          <p:cNvGrpSpPr>
            <a:grpSpLocks/>
          </p:cNvGrpSpPr>
          <p:nvPr/>
        </p:nvGrpSpPr>
        <p:grpSpPr bwMode="auto">
          <a:xfrm rot="-1859974">
            <a:off x="6999873" y="3952875"/>
            <a:ext cx="1143000" cy="685800"/>
            <a:chOff x="6172200" y="2667000"/>
            <a:chExt cx="1143000" cy="685800"/>
          </a:xfrm>
        </p:grpSpPr>
        <p:cxnSp>
          <p:nvCxnSpPr>
            <p:cNvPr id="31" name="Straight Connector 61"/>
            <p:cNvCxnSpPr>
              <a:cxnSpLocks noChangeShapeType="1"/>
            </p:cNvCxnSpPr>
            <p:nvPr/>
          </p:nvCxnSpPr>
          <p:spPr bwMode="auto">
            <a:xfrm flipV="1">
              <a:off x="6172200" y="3048000"/>
              <a:ext cx="685800" cy="3048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32" name="Straight Connector 62"/>
            <p:cNvCxnSpPr>
              <a:cxnSpLocks noChangeShapeType="1"/>
            </p:cNvCxnSpPr>
            <p:nvPr/>
          </p:nvCxnSpPr>
          <p:spPr bwMode="auto">
            <a:xfrm rot="5400000" flipH="1" flipV="1">
              <a:off x="6781800" y="2743200"/>
              <a:ext cx="381000" cy="228600"/>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cxnSp>
          <p:nvCxnSpPr>
            <p:cNvPr id="33" name="Straight Connector 63"/>
            <p:cNvCxnSpPr>
              <a:cxnSpLocks noChangeShapeType="1"/>
            </p:cNvCxnSpPr>
            <p:nvPr/>
          </p:nvCxnSpPr>
          <p:spPr bwMode="auto">
            <a:xfrm>
              <a:off x="6858000" y="3048000"/>
              <a:ext cx="457200" cy="1588"/>
            </a:xfrm>
            <a:prstGeom prst="line">
              <a:avLst/>
            </a:prstGeom>
            <a:noFill/>
            <a:ln w="76200" algn="ctr">
              <a:solidFill>
                <a:srgbClr val="00B050"/>
              </a:solidFill>
              <a:round/>
              <a:headEnd/>
              <a:tailEnd/>
            </a:ln>
            <a:extLst>
              <a:ext uri="{909E8E84-426E-40DD-AFC4-6F175D3DCCD1}">
                <a14:hiddenFill xmlns:a14="http://schemas.microsoft.com/office/drawing/2010/main">
                  <a:noFill/>
                </a14:hiddenFill>
              </a:ext>
            </a:extLst>
          </p:spPr>
        </p:cxnSp>
        <p:sp>
          <p:nvSpPr>
            <p:cNvPr id="34" name="Diamond 64"/>
            <p:cNvSpPr>
              <a:spLocks noChangeArrowheads="1"/>
            </p:cNvSpPr>
            <p:nvPr/>
          </p:nvSpPr>
          <p:spPr bwMode="auto">
            <a:xfrm>
              <a:off x="6248400" y="3124200"/>
              <a:ext cx="152400" cy="152400"/>
            </a:xfrm>
            <a:prstGeom prst="diamond">
              <a:avLst/>
            </a:prstGeom>
            <a:solidFill>
              <a:schemeClr val="bg1"/>
            </a:solidFill>
            <a:ln w="76200" algn="ctr">
              <a:solidFill>
                <a:srgbClr val="00B05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a-IR" altLang="en-US">
                <a:latin typeface="Calibri" panose="020F0502020204030204" pitchFamily="34" charset="0"/>
              </a:endParaRPr>
            </a:p>
          </p:txBody>
        </p:sp>
      </p:grpSp>
      <p:sp>
        <p:nvSpPr>
          <p:cNvPr id="35" name="TextBox 34"/>
          <p:cNvSpPr txBox="1"/>
          <p:nvPr/>
        </p:nvSpPr>
        <p:spPr>
          <a:xfrm>
            <a:off x="5204412" y="5715000"/>
            <a:ext cx="6643687" cy="954088"/>
          </a:xfrm>
          <a:prstGeom prst="rect">
            <a:avLst/>
          </a:prstGeom>
          <a:noFill/>
        </p:spPr>
        <p:txBody>
          <a:bodyPr>
            <a:spAutoFit/>
          </a:bodyPr>
          <a:lstStyle/>
          <a:p>
            <a:pPr marL="457200" indent="-457200">
              <a:buFont typeface="Wingdings" panose="05000000000000000000" pitchFamily="2" charset="2"/>
              <a:buChar char="ü"/>
              <a:defRPr/>
            </a:pPr>
            <a:r>
              <a:rPr lang="en-US" sz="3600" b="1" dirty="0">
                <a:solidFill>
                  <a:srgbClr val="C00000"/>
                </a:solidFill>
              </a:rPr>
              <a:t>Passive(Indirect) agglutination</a:t>
            </a:r>
          </a:p>
          <a:p>
            <a:pPr>
              <a:defRPr/>
            </a:pPr>
            <a:endParaRPr lang="en-US" sz="2000" dirty="0"/>
          </a:p>
        </p:txBody>
      </p:sp>
      <p:grpSp>
        <p:nvGrpSpPr>
          <p:cNvPr id="36" name="Group 39"/>
          <p:cNvGrpSpPr>
            <a:grpSpLocks/>
          </p:cNvGrpSpPr>
          <p:nvPr/>
        </p:nvGrpSpPr>
        <p:grpSpPr bwMode="auto">
          <a:xfrm rot="7805403">
            <a:off x="7692023" y="1244600"/>
            <a:ext cx="1143000" cy="685800"/>
            <a:chOff x="6172200" y="2667000"/>
            <a:chExt cx="1143000" cy="685800"/>
          </a:xfrm>
        </p:grpSpPr>
        <p:cxnSp>
          <p:nvCxnSpPr>
            <p:cNvPr id="37" name="Straight Connector 4"/>
            <p:cNvCxnSpPr>
              <a:cxnSpLocks noChangeShapeType="1"/>
            </p:cNvCxnSpPr>
            <p:nvPr/>
          </p:nvCxnSpPr>
          <p:spPr bwMode="auto">
            <a:xfrm flipV="1">
              <a:off x="6172200" y="3048000"/>
              <a:ext cx="685800" cy="3048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38" name="Straight Connector 6"/>
            <p:cNvCxnSpPr>
              <a:cxnSpLocks noChangeShapeType="1"/>
            </p:cNvCxnSpPr>
            <p:nvPr/>
          </p:nvCxnSpPr>
          <p:spPr bwMode="auto">
            <a:xfrm rot="5400000" flipH="1" flipV="1">
              <a:off x="6781800" y="2743200"/>
              <a:ext cx="381000" cy="2286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39" name="Straight Connector 7"/>
            <p:cNvCxnSpPr>
              <a:cxnSpLocks noChangeShapeType="1"/>
            </p:cNvCxnSpPr>
            <p:nvPr/>
          </p:nvCxnSpPr>
          <p:spPr bwMode="auto">
            <a:xfrm>
              <a:off x="6858000" y="3048000"/>
              <a:ext cx="457200" cy="1588"/>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grpSp>
      <p:grpSp>
        <p:nvGrpSpPr>
          <p:cNvPr id="40" name="Group 40"/>
          <p:cNvGrpSpPr>
            <a:grpSpLocks/>
          </p:cNvGrpSpPr>
          <p:nvPr/>
        </p:nvGrpSpPr>
        <p:grpSpPr bwMode="auto">
          <a:xfrm>
            <a:off x="8133348" y="4500563"/>
            <a:ext cx="1143000" cy="685800"/>
            <a:chOff x="6172200" y="2667000"/>
            <a:chExt cx="1143000" cy="685800"/>
          </a:xfrm>
        </p:grpSpPr>
        <p:cxnSp>
          <p:nvCxnSpPr>
            <p:cNvPr id="41" name="Straight Connector 41"/>
            <p:cNvCxnSpPr>
              <a:cxnSpLocks noChangeShapeType="1"/>
            </p:cNvCxnSpPr>
            <p:nvPr/>
          </p:nvCxnSpPr>
          <p:spPr bwMode="auto">
            <a:xfrm flipV="1">
              <a:off x="6172200" y="3048000"/>
              <a:ext cx="685800" cy="3048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42" name="Straight Connector 42"/>
            <p:cNvCxnSpPr>
              <a:cxnSpLocks noChangeShapeType="1"/>
            </p:cNvCxnSpPr>
            <p:nvPr/>
          </p:nvCxnSpPr>
          <p:spPr bwMode="auto">
            <a:xfrm rot="5400000" flipH="1" flipV="1">
              <a:off x="6781800" y="2743200"/>
              <a:ext cx="381000" cy="2286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43" name="Straight Connector 43"/>
            <p:cNvCxnSpPr>
              <a:cxnSpLocks noChangeShapeType="1"/>
            </p:cNvCxnSpPr>
            <p:nvPr/>
          </p:nvCxnSpPr>
          <p:spPr bwMode="auto">
            <a:xfrm>
              <a:off x="6858000" y="3048000"/>
              <a:ext cx="457200" cy="1588"/>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grpSp>
      <p:grpSp>
        <p:nvGrpSpPr>
          <p:cNvPr id="44" name="Group 45"/>
          <p:cNvGrpSpPr>
            <a:grpSpLocks/>
          </p:cNvGrpSpPr>
          <p:nvPr/>
        </p:nvGrpSpPr>
        <p:grpSpPr bwMode="auto">
          <a:xfrm rot="-10571308">
            <a:off x="9296986" y="2608263"/>
            <a:ext cx="1143000" cy="665162"/>
            <a:chOff x="6172200" y="2667000"/>
            <a:chExt cx="1143000" cy="685800"/>
          </a:xfrm>
        </p:grpSpPr>
        <p:cxnSp>
          <p:nvCxnSpPr>
            <p:cNvPr id="45" name="Straight Connector 46"/>
            <p:cNvCxnSpPr>
              <a:cxnSpLocks noChangeShapeType="1"/>
            </p:cNvCxnSpPr>
            <p:nvPr/>
          </p:nvCxnSpPr>
          <p:spPr bwMode="auto">
            <a:xfrm flipV="1">
              <a:off x="6172200" y="3048000"/>
              <a:ext cx="685800" cy="3048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46" name="Straight Connector 47"/>
            <p:cNvCxnSpPr>
              <a:cxnSpLocks noChangeShapeType="1"/>
            </p:cNvCxnSpPr>
            <p:nvPr/>
          </p:nvCxnSpPr>
          <p:spPr bwMode="auto">
            <a:xfrm rot="5400000" flipH="1" flipV="1">
              <a:off x="6781800" y="2743200"/>
              <a:ext cx="381000" cy="2286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47" name="Straight Connector 48"/>
            <p:cNvCxnSpPr>
              <a:cxnSpLocks noChangeShapeType="1"/>
            </p:cNvCxnSpPr>
            <p:nvPr/>
          </p:nvCxnSpPr>
          <p:spPr bwMode="auto">
            <a:xfrm>
              <a:off x="6858000" y="3048000"/>
              <a:ext cx="457200" cy="1588"/>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grpSp>
      <p:grpSp>
        <p:nvGrpSpPr>
          <p:cNvPr id="48" name="Group 50"/>
          <p:cNvGrpSpPr/>
          <p:nvPr/>
        </p:nvGrpSpPr>
        <p:grpSpPr>
          <a:xfrm rot="3990650">
            <a:off x="5818104" y="2103839"/>
            <a:ext cx="1143000" cy="685800"/>
            <a:chOff x="6172200" y="2667000"/>
            <a:chExt cx="1143000" cy="685800"/>
          </a:xfrm>
          <a:solidFill>
            <a:schemeClr val="bg1"/>
          </a:solidFill>
        </p:grpSpPr>
        <p:cxnSp>
          <p:nvCxnSpPr>
            <p:cNvPr id="49" name="Straight Connector 48"/>
            <p:cNvCxnSpPr/>
            <p:nvPr/>
          </p:nvCxnSpPr>
          <p:spPr bwMode="auto">
            <a:xfrm flipV="1">
              <a:off x="6172200" y="3048000"/>
              <a:ext cx="685800" cy="304800"/>
            </a:xfrm>
            <a:prstGeom prst="line">
              <a:avLst/>
            </a:prstGeom>
            <a:grpFill/>
            <a:ln w="76200" cap="flat" cmpd="sng" algn="ctr">
              <a:solidFill>
                <a:srgbClr val="FF0066"/>
              </a:solidFill>
              <a:prstDash val="solid"/>
              <a:round/>
              <a:headEnd type="none" w="med" len="med"/>
              <a:tailEnd type="none" w="med" len="med"/>
            </a:ln>
            <a:effectLst/>
          </p:spPr>
        </p:cxnSp>
        <p:cxnSp>
          <p:nvCxnSpPr>
            <p:cNvPr id="50" name="Straight Connector 49"/>
            <p:cNvCxnSpPr/>
            <p:nvPr/>
          </p:nvCxnSpPr>
          <p:spPr bwMode="auto">
            <a:xfrm rot="5400000" flipH="1" flipV="1">
              <a:off x="6781800" y="2743200"/>
              <a:ext cx="381000" cy="228600"/>
            </a:xfrm>
            <a:prstGeom prst="line">
              <a:avLst/>
            </a:prstGeom>
            <a:grpFill/>
            <a:ln w="76200" cap="flat" cmpd="sng" algn="ctr">
              <a:solidFill>
                <a:srgbClr val="FF0066"/>
              </a:solidFill>
              <a:prstDash val="solid"/>
              <a:round/>
              <a:headEnd type="none" w="med" len="med"/>
              <a:tailEnd type="none" w="med" len="med"/>
            </a:ln>
            <a:effectLst/>
          </p:spPr>
        </p:cxnSp>
        <p:cxnSp>
          <p:nvCxnSpPr>
            <p:cNvPr id="51" name="Straight Connector 50"/>
            <p:cNvCxnSpPr/>
            <p:nvPr/>
          </p:nvCxnSpPr>
          <p:spPr bwMode="auto">
            <a:xfrm>
              <a:off x="6858000" y="3048000"/>
              <a:ext cx="457200" cy="1588"/>
            </a:xfrm>
            <a:prstGeom prst="line">
              <a:avLst/>
            </a:prstGeom>
            <a:grpFill/>
            <a:ln w="76200" cap="flat" cmpd="sng" algn="ctr">
              <a:solidFill>
                <a:srgbClr val="FF0066"/>
              </a:solidFill>
              <a:prstDash val="solid"/>
              <a:round/>
              <a:headEnd type="none" w="med" len="med"/>
              <a:tailEnd type="none" w="med" len="med"/>
            </a:ln>
            <a:effectLst/>
          </p:spPr>
        </p:cxnSp>
      </p:grpSp>
      <p:grpSp>
        <p:nvGrpSpPr>
          <p:cNvPr id="52" name="Group 55"/>
          <p:cNvGrpSpPr>
            <a:grpSpLocks/>
          </p:cNvGrpSpPr>
          <p:nvPr/>
        </p:nvGrpSpPr>
        <p:grpSpPr bwMode="auto">
          <a:xfrm rot="-6458021">
            <a:off x="8633411" y="3306763"/>
            <a:ext cx="1143000" cy="685800"/>
            <a:chOff x="6172200" y="2667000"/>
            <a:chExt cx="1143000" cy="685800"/>
          </a:xfrm>
        </p:grpSpPr>
        <p:cxnSp>
          <p:nvCxnSpPr>
            <p:cNvPr id="53" name="Straight Connector 56"/>
            <p:cNvCxnSpPr>
              <a:cxnSpLocks noChangeShapeType="1"/>
            </p:cNvCxnSpPr>
            <p:nvPr/>
          </p:nvCxnSpPr>
          <p:spPr bwMode="auto">
            <a:xfrm flipV="1">
              <a:off x="6172200" y="3048000"/>
              <a:ext cx="685800" cy="3048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54" name="Straight Connector 57"/>
            <p:cNvCxnSpPr>
              <a:cxnSpLocks noChangeShapeType="1"/>
            </p:cNvCxnSpPr>
            <p:nvPr/>
          </p:nvCxnSpPr>
          <p:spPr bwMode="auto">
            <a:xfrm rot="5400000" flipH="1" flipV="1">
              <a:off x="6781800" y="2743200"/>
              <a:ext cx="381000" cy="2286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55" name="Straight Connector 58"/>
            <p:cNvCxnSpPr>
              <a:cxnSpLocks noChangeShapeType="1"/>
            </p:cNvCxnSpPr>
            <p:nvPr/>
          </p:nvCxnSpPr>
          <p:spPr bwMode="auto">
            <a:xfrm>
              <a:off x="6858000" y="3048000"/>
              <a:ext cx="457200" cy="1588"/>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grpSp>
      <p:grpSp>
        <p:nvGrpSpPr>
          <p:cNvPr id="56" name="Group 60"/>
          <p:cNvGrpSpPr>
            <a:grpSpLocks/>
          </p:cNvGrpSpPr>
          <p:nvPr/>
        </p:nvGrpSpPr>
        <p:grpSpPr bwMode="auto">
          <a:xfrm rot="-1859974">
            <a:off x="5942598" y="4389438"/>
            <a:ext cx="1143000" cy="685800"/>
            <a:chOff x="6172200" y="2667000"/>
            <a:chExt cx="1143000" cy="685800"/>
          </a:xfrm>
        </p:grpSpPr>
        <p:cxnSp>
          <p:nvCxnSpPr>
            <p:cNvPr id="57" name="Straight Connector 61"/>
            <p:cNvCxnSpPr>
              <a:cxnSpLocks noChangeShapeType="1"/>
            </p:cNvCxnSpPr>
            <p:nvPr/>
          </p:nvCxnSpPr>
          <p:spPr bwMode="auto">
            <a:xfrm flipV="1">
              <a:off x="6172200" y="3048000"/>
              <a:ext cx="685800" cy="3048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58" name="Straight Connector 62"/>
            <p:cNvCxnSpPr>
              <a:cxnSpLocks noChangeShapeType="1"/>
            </p:cNvCxnSpPr>
            <p:nvPr/>
          </p:nvCxnSpPr>
          <p:spPr bwMode="auto">
            <a:xfrm rot="5400000" flipH="1" flipV="1">
              <a:off x="6781800" y="2743200"/>
              <a:ext cx="381000" cy="228600"/>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cxnSp>
          <p:nvCxnSpPr>
            <p:cNvPr id="59" name="Straight Connector 63"/>
            <p:cNvCxnSpPr>
              <a:cxnSpLocks noChangeShapeType="1"/>
            </p:cNvCxnSpPr>
            <p:nvPr/>
          </p:nvCxnSpPr>
          <p:spPr bwMode="auto">
            <a:xfrm>
              <a:off x="6858000" y="3048000"/>
              <a:ext cx="457200" cy="1588"/>
            </a:xfrm>
            <a:prstGeom prst="line">
              <a:avLst/>
            </a:prstGeom>
            <a:noFill/>
            <a:ln w="76200" algn="ctr">
              <a:solidFill>
                <a:srgbClr val="FF0066"/>
              </a:solidFill>
              <a:round/>
              <a:headEnd/>
              <a:tailEnd/>
            </a:ln>
            <a:extLst>
              <a:ext uri="{909E8E84-426E-40DD-AFC4-6F175D3DCCD1}">
                <a14:hiddenFill xmlns:a14="http://schemas.microsoft.com/office/drawing/2010/main">
                  <a:noFill/>
                </a14:hiddenFill>
              </a:ext>
            </a:extLst>
          </p:spPr>
        </p:cxnSp>
      </p:grpSp>
      <p:pic>
        <p:nvPicPr>
          <p:cNvPr id="2" name="Picture 1"/>
          <p:cNvPicPr>
            <a:picLocks noChangeAspect="1"/>
          </p:cNvPicPr>
          <p:nvPr/>
        </p:nvPicPr>
        <p:blipFill>
          <a:blip r:embed="rId2"/>
          <a:stretch>
            <a:fillRect/>
          </a:stretch>
        </p:blipFill>
        <p:spPr>
          <a:xfrm>
            <a:off x="1040342" y="2036951"/>
            <a:ext cx="3926418" cy="2946655"/>
          </a:xfrm>
          <a:prstGeom prst="rect">
            <a:avLst/>
          </a:prstGeom>
        </p:spPr>
      </p:pic>
    </p:spTree>
    <p:extLst>
      <p:ext uri="{BB962C8B-B14F-4D97-AF65-F5344CB8AC3E}">
        <p14:creationId xmlns:p14="http://schemas.microsoft.com/office/powerpoint/2010/main" val="43066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endParaRPr lang="fa-IR" altLang="en-US" smtClean="0"/>
          </a:p>
        </p:txBody>
      </p:sp>
      <p:pic>
        <p:nvPicPr>
          <p:cNvPr id="11267" name="Picture 2" descr="http://www.edan.ro/112-large/rf-latex-k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01721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Safety Standards and Agencies</a:t>
            </a:r>
            <a:endParaRPr lang="en-US" b="1" dirty="0">
              <a:solidFill>
                <a:srgbClr val="7030A0"/>
              </a:solidFill>
            </a:endParaRPr>
          </a:p>
        </p:txBody>
      </p:sp>
      <p:sp>
        <p:nvSpPr>
          <p:cNvPr id="4" name="Rectangle 3"/>
          <p:cNvSpPr/>
          <p:nvPr/>
        </p:nvSpPr>
        <p:spPr>
          <a:xfrm>
            <a:off x="838199" y="1690688"/>
            <a:ext cx="10885227" cy="4524315"/>
          </a:xfrm>
          <a:prstGeom prst="rect">
            <a:avLst/>
          </a:prstGeom>
        </p:spPr>
        <p:txBody>
          <a:bodyPr wrap="square">
            <a:spAutoFit/>
          </a:bodyPr>
          <a:lstStyle/>
          <a:p>
            <a:pPr marL="285750" indent="-285750">
              <a:buFont typeface="Arial" panose="020B0604020202020204" pitchFamily="34" charset="0"/>
              <a:buChar char="•"/>
            </a:pPr>
            <a:r>
              <a:rPr lang="en-US" sz="2400" dirty="0">
                <a:cs typeface="Times New Roman" panose="02020603050405020304" pitchFamily="18" charset="0"/>
              </a:rPr>
              <a:t>U.S. Department of Labor, Occupational Safety </a:t>
            </a:r>
            <a:r>
              <a:rPr lang="en-US" sz="2400" dirty="0" smtClean="0">
                <a:cs typeface="Times New Roman" panose="02020603050405020304" pitchFamily="18" charset="0"/>
              </a:rPr>
              <a:t>and Health </a:t>
            </a:r>
            <a:r>
              <a:rPr lang="en-US" sz="2400" dirty="0">
                <a:cs typeface="Times New Roman" panose="02020603050405020304" pitchFamily="18" charset="0"/>
              </a:rPr>
              <a:t>Administration (OSHA</a:t>
            </a:r>
            <a:r>
              <a:rPr lang="en-US" sz="2400" dirty="0" smtClean="0">
                <a:cs typeface="Times New Roman" panose="02020603050405020304" pitchFamily="18" charset="0"/>
              </a:rPr>
              <a:t>)</a:t>
            </a:r>
          </a:p>
          <a:p>
            <a:pPr marL="285750" indent="-285750">
              <a:buFont typeface="Arial" panose="020B0604020202020204" pitchFamily="34" charset="0"/>
              <a:buChar char="•"/>
            </a:pPr>
            <a:endParaRPr lang="en-US" sz="2400" dirty="0">
              <a:cs typeface="Times New Roman" panose="02020603050405020304" pitchFamily="18" charset="0"/>
            </a:endParaRPr>
          </a:p>
          <a:p>
            <a:r>
              <a:rPr lang="en-US" sz="2400" dirty="0">
                <a:cs typeface="Times New Roman" panose="02020603050405020304" pitchFamily="18" charset="0"/>
              </a:rPr>
              <a:t>• Clinical and Laboratory Standards Institute </a:t>
            </a:r>
            <a:r>
              <a:rPr lang="en-US" sz="2400" dirty="0" smtClean="0">
                <a:solidFill>
                  <a:srgbClr val="FF0000"/>
                </a:solidFill>
                <a:cs typeface="Times New Roman" panose="02020603050405020304" pitchFamily="18" charset="0"/>
              </a:rPr>
              <a:t>(CLSI)</a:t>
            </a:r>
            <a:r>
              <a:rPr lang="en-US" sz="2400" dirty="0" smtClean="0">
                <a:cs typeface="Times New Roman" panose="02020603050405020304" pitchFamily="18" charset="0"/>
              </a:rPr>
              <a:t>, a nonprofit </a:t>
            </a:r>
            <a:r>
              <a:rPr lang="en-US" sz="2400" dirty="0">
                <a:cs typeface="Times New Roman" panose="02020603050405020304" pitchFamily="18" charset="0"/>
              </a:rPr>
              <a:t>educational </a:t>
            </a:r>
            <a:r>
              <a:rPr lang="en-US" sz="2400" dirty="0" smtClean="0">
                <a:cs typeface="Times New Roman" panose="02020603050405020304" pitchFamily="18" charset="0"/>
              </a:rPr>
              <a:t>  organization </a:t>
            </a:r>
            <a:r>
              <a:rPr lang="en-US" sz="2400" dirty="0">
                <a:cs typeface="Times New Roman" panose="02020603050405020304" pitchFamily="18" charset="0"/>
              </a:rPr>
              <a:t>that provides a </a:t>
            </a:r>
            <a:r>
              <a:rPr lang="en-US" sz="2400" dirty="0" smtClean="0">
                <a:cs typeface="Times New Roman" panose="02020603050405020304" pitchFamily="18" charset="0"/>
              </a:rPr>
              <a:t>forum for </a:t>
            </a:r>
            <a:r>
              <a:rPr lang="en-US" sz="2400" dirty="0">
                <a:cs typeface="Times New Roman" panose="02020603050405020304" pitchFamily="18" charset="0"/>
              </a:rPr>
              <a:t>the </a:t>
            </a:r>
            <a:r>
              <a:rPr lang="en-US" sz="2400" dirty="0" smtClean="0">
                <a:cs typeface="Times New Roman" panose="02020603050405020304" pitchFamily="18" charset="0"/>
              </a:rPr>
              <a:t>development</a:t>
            </a:r>
            <a:r>
              <a:rPr lang="en-US" sz="2400" dirty="0">
                <a:cs typeface="Times New Roman" panose="02020603050405020304" pitchFamily="18" charset="0"/>
              </a:rPr>
              <a:t>, promotion, and use of national </a:t>
            </a:r>
            <a:r>
              <a:rPr lang="en-US" sz="2400" dirty="0" smtClean="0">
                <a:cs typeface="Times New Roman" panose="02020603050405020304" pitchFamily="18" charset="0"/>
              </a:rPr>
              <a:t>and international standards</a:t>
            </a:r>
          </a:p>
          <a:p>
            <a:endParaRPr lang="en-US" sz="2400" dirty="0">
              <a:cs typeface="Times New Roman" panose="02020603050405020304" pitchFamily="18" charset="0"/>
            </a:endParaRPr>
          </a:p>
          <a:p>
            <a:r>
              <a:rPr lang="en-US" sz="2400" dirty="0">
                <a:cs typeface="Times New Roman" panose="02020603050405020304" pitchFamily="18" charset="0"/>
              </a:rPr>
              <a:t>• Centers for Disease Control and Prevention </a:t>
            </a:r>
            <a:r>
              <a:rPr lang="en-US" sz="2400" dirty="0">
                <a:solidFill>
                  <a:srgbClr val="FF0000"/>
                </a:solidFill>
                <a:cs typeface="Times New Roman" panose="02020603050405020304" pitchFamily="18" charset="0"/>
              </a:rPr>
              <a:t>(CDC)</a:t>
            </a:r>
            <a:r>
              <a:rPr lang="en-US" sz="2400" dirty="0">
                <a:cs typeface="Times New Roman" panose="02020603050405020304" pitchFamily="18" charset="0"/>
              </a:rPr>
              <a:t>, </a:t>
            </a:r>
            <a:r>
              <a:rPr lang="en-US" sz="2400" dirty="0" smtClean="0">
                <a:cs typeface="Times New Roman" panose="02020603050405020304" pitchFamily="18" charset="0"/>
              </a:rPr>
              <a:t>U.S</a:t>
            </a:r>
            <a:r>
              <a:rPr lang="en-US" sz="2400" dirty="0">
                <a:cs typeface="Times New Roman" panose="02020603050405020304" pitchFamily="18" charset="0"/>
              </a:rPr>
              <a:t>. Department of Health and Human </a:t>
            </a:r>
            <a:r>
              <a:rPr lang="en-US" sz="2400" dirty="0" smtClean="0">
                <a:cs typeface="Times New Roman" panose="02020603050405020304" pitchFamily="18" charset="0"/>
              </a:rPr>
              <a:t>Services Public </a:t>
            </a:r>
            <a:r>
              <a:rPr lang="en-US" sz="2400" dirty="0">
                <a:cs typeface="Times New Roman" panose="02020603050405020304" pitchFamily="18" charset="0"/>
              </a:rPr>
              <a:t>Health </a:t>
            </a:r>
            <a:r>
              <a:rPr lang="en-US" sz="2400" dirty="0" smtClean="0">
                <a:cs typeface="Times New Roman" panose="02020603050405020304" pitchFamily="18" charset="0"/>
              </a:rPr>
              <a:t>Service</a:t>
            </a:r>
          </a:p>
          <a:p>
            <a:endParaRPr lang="en-US" sz="2400" dirty="0">
              <a:cs typeface="Times New Roman" panose="02020603050405020304" pitchFamily="18" charset="0"/>
            </a:endParaRPr>
          </a:p>
          <a:p>
            <a:r>
              <a:rPr lang="en-US" sz="2400" dirty="0">
                <a:cs typeface="Times New Roman" panose="02020603050405020304" pitchFamily="18" charset="0"/>
              </a:rPr>
              <a:t>• College of American Pathologists (CAP</a:t>
            </a:r>
            <a:r>
              <a:rPr lang="en-US" sz="2400" dirty="0" smtClean="0">
                <a:cs typeface="Times New Roman" panose="02020603050405020304" pitchFamily="18" charset="0"/>
              </a:rPr>
              <a:t>)</a:t>
            </a:r>
          </a:p>
          <a:p>
            <a:endParaRPr lang="en-US" sz="2400" dirty="0">
              <a:cs typeface="Times New Roman" panose="02020603050405020304" pitchFamily="18" charset="0"/>
            </a:endParaRPr>
          </a:p>
          <a:p>
            <a:r>
              <a:rPr lang="en-US" sz="2400" dirty="0">
                <a:cs typeface="Times New Roman" panose="02020603050405020304" pitchFamily="18" charset="0"/>
              </a:rPr>
              <a:t>• The Joint Commission (TJC)</a:t>
            </a:r>
          </a:p>
        </p:txBody>
      </p:sp>
    </p:spTree>
    <p:extLst>
      <p:ext uri="{BB962C8B-B14F-4D97-AF65-F5344CB8AC3E}">
        <p14:creationId xmlns:p14="http://schemas.microsoft.com/office/powerpoint/2010/main" val="279157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1016916" cy="4351338"/>
          </a:xfrm>
        </p:spPr>
        <p:txBody>
          <a:bodyPr>
            <a:noAutofit/>
          </a:bodyPr>
          <a:lstStyle/>
          <a:p>
            <a:r>
              <a:rPr lang="en-US" sz="2400" dirty="0" smtClean="0"/>
              <a:t>Staff must wear laboratory coats and be additionally protected from contamination by infectious agents.</a:t>
            </a:r>
          </a:p>
          <a:p>
            <a:r>
              <a:rPr lang="en-US" sz="2400" dirty="0" smtClean="0"/>
              <a:t>Food and drinks should not be consumed in work areas or stored in the same area as specimens. Containers, refrigerators, or freezers used for specimens should be marked as containing a biohazard.</a:t>
            </a:r>
          </a:p>
          <a:p>
            <a:r>
              <a:rPr lang="en-US" sz="2400" dirty="0" smtClean="0"/>
              <a:t>Specimens needing centrifugation are capped and placed into a centrifuge with a sealed dome.</a:t>
            </a:r>
          </a:p>
          <a:p>
            <a:r>
              <a:rPr lang="en-US" sz="2400" dirty="0" smtClean="0"/>
              <a:t>A gauze square is used when opening rubber-stoppered test tubes to minimize aerosol production (introduction of substances into the air).</a:t>
            </a:r>
          </a:p>
          <a:p>
            <a:r>
              <a:rPr lang="en-US" sz="2400" dirty="0" err="1" smtClean="0"/>
              <a:t>Autodilutors</a:t>
            </a:r>
            <a:r>
              <a:rPr lang="en-US" sz="2400" dirty="0" smtClean="0"/>
              <a:t> or safety bulbs are used for pipetting.</a:t>
            </a:r>
          </a:p>
          <a:p>
            <a:r>
              <a:rPr lang="en-US" sz="2400" dirty="0" smtClean="0"/>
              <a:t>Pipetting of any clinical material by mouth is strictly forbidden.</a:t>
            </a:r>
          </a:p>
          <a:p>
            <a:endParaRPr lang="en-US" sz="1600" dirty="0"/>
          </a:p>
        </p:txBody>
      </p:sp>
      <p:sp>
        <p:nvSpPr>
          <p:cNvPr id="5" name="Title 1"/>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mtClean="0">
                <a:solidFill>
                  <a:srgbClr val="7030A0"/>
                </a:solidFill>
              </a:rPr>
              <a:t>Safety Standards and Agencies</a:t>
            </a:r>
            <a:endParaRPr lang="en-US" b="1" dirty="0">
              <a:solidFill>
                <a:srgbClr val="7030A0"/>
              </a:solidFill>
            </a:endParaRPr>
          </a:p>
        </p:txBody>
      </p:sp>
    </p:spTree>
    <p:extLst>
      <p:ext uri="{BB962C8B-B14F-4D97-AF65-F5344CB8AC3E}">
        <p14:creationId xmlns:p14="http://schemas.microsoft.com/office/powerpoint/2010/main" val="373114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352" y="0"/>
            <a:ext cx="11161295" cy="1325563"/>
          </a:xfrm>
        </p:spPr>
        <p:txBody>
          <a:bodyPr/>
          <a:lstStyle/>
          <a:p>
            <a:r>
              <a:rPr lang="en-US" b="1" dirty="0" smtClean="0">
                <a:solidFill>
                  <a:srgbClr val="7030A0"/>
                </a:solidFill>
              </a:rPr>
              <a:t>Prevention of Transmission of Infectious Diseases</a:t>
            </a:r>
            <a:endParaRPr lang="en-US" b="1" dirty="0">
              <a:solidFill>
                <a:srgbClr val="7030A0"/>
              </a:solidFill>
            </a:endParaRPr>
          </a:p>
        </p:txBody>
      </p:sp>
      <p:sp>
        <p:nvSpPr>
          <p:cNvPr id="3" name="Content Placeholder 2"/>
          <p:cNvSpPr>
            <a:spLocks noGrp="1"/>
          </p:cNvSpPr>
          <p:nvPr>
            <p:ph idx="1"/>
          </p:nvPr>
        </p:nvSpPr>
        <p:spPr>
          <a:xfrm>
            <a:off x="264694" y="1325563"/>
            <a:ext cx="11662610" cy="4851400"/>
          </a:xfrm>
        </p:spPr>
        <p:txBody>
          <a:bodyPr>
            <a:normAutofit/>
          </a:bodyPr>
          <a:lstStyle/>
          <a:p>
            <a:pPr marL="0" indent="0">
              <a:buNone/>
            </a:pPr>
            <a:r>
              <a:rPr lang="en-US" dirty="0" smtClean="0"/>
              <a:t>•</a:t>
            </a:r>
            <a:r>
              <a:rPr lang="en-US" dirty="0"/>
              <a:t> According to the </a:t>
            </a:r>
            <a:r>
              <a:rPr lang="en-US" dirty="0" smtClean="0"/>
              <a:t>CDC</a:t>
            </a:r>
            <a:r>
              <a:rPr lang="en-US" b="1" dirty="0" smtClean="0"/>
              <a:t>, </a:t>
            </a:r>
            <a:r>
              <a:rPr lang="en-US" dirty="0" smtClean="0"/>
              <a:t>all human </a:t>
            </a:r>
            <a:r>
              <a:rPr lang="en-US" dirty="0"/>
              <a:t>blood and other body fluids are treated as </a:t>
            </a:r>
            <a:r>
              <a:rPr lang="en-US" dirty="0" smtClean="0"/>
              <a:t>potentially infectious </a:t>
            </a:r>
            <a:r>
              <a:rPr lang="en-US" dirty="0"/>
              <a:t>for </a:t>
            </a:r>
            <a:r>
              <a:rPr lang="en-US" dirty="0" smtClean="0"/>
              <a:t>HIV, HBV and ….</a:t>
            </a:r>
          </a:p>
          <a:p>
            <a:pPr marL="0" indent="0">
              <a:buNone/>
            </a:pPr>
            <a:endParaRPr lang="en-US" dirty="0"/>
          </a:p>
          <a:p>
            <a:r>
              <a:rPr lang="en-US" dirty="0" smtClean="0"/>
              <a:t> Educate and train all health care workers in Standard Precautions and in preventing </a:t>
            </a:r>
            <a:r>
              <a:rPr lang="en-US" dirty="0" err="1" smtClean="0"/>
              <a:t>bloodborne</a:t>
            </a:r>
            <a:r>
              <a:rPr lang="en-US" dirty="0" smtClean="0"/>
              <a:t> infections.</a:t>
            </a:r>
          </a:p>
          <a:p>
            <a:pPr marL="0" indent="0">
              <a:buNone/>
            </a:pPr>
            <a:endParaRPr lang="en-US" dirty="0" smtClean="0"/>
          </a:p>
          <a:p>
            <a:pPr marL="0" indent="0">
              <a:buNone/>
            </a:pPr>
            <a:r>
              <a:rPr lang="en-US" dirty="0" smtClean="0"/>
              <a:t>• Provide proper equipment and supplies (e.g., gloves).</a:t>
            </a:r>
          </a:p>
          <a:p>
            <a:pPr marL="0" indent="0">
              <a:buNone/>
            </a:pPr>
            <a:endParaRPr lang="en-US" dirty="0" smtClean="0"/>
          </a:p>
          <a:p>
            <a:pPr marL="0" indent="0">
              <a:buNone/>
            </a:pPr>
            <a:r>
              <a:rPr lang="en-US" dirty="0" smtClean="0"/>
              <a:t>• Monitor compliance with protective biosafety policies.</a:t>
            </a:r>
            <a:endParaRPr lang="en-US" dirty="0"/>
          </a:p>
        </p:txBody>
      </p:sp>
    </p:spTree>
    <p:extLst>
      <p:ext uri="{BB962C8B-B14F-4D97-AF65-F5344CB8AC3E}">
        <p14:creationId xmlns:p14="http://schemas.microsoft.com/office/powerpoint/2010/main" val="55307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bo"/>
          <p:cNvPicPr>
            <a:picLocks noChangeAspect="1" noChangeArrowheads="1"/>
          </p:cNvPicPr>
          <p:nvPr/>
        </p:nvPicPr>
        <p:blipFill>
          <a:blip r:embed="rId3">
            <a:lum bright="-6000" contrast="12000"/>
          </a:blip>
          <a:srcRect/>
          <a:stretch>
            <a:fillRect/>
          </a:stretch>
        </p:blipFill>
        <p:spPr bwMode="auto">
          <a:xfrm>
            <a:off x="2743200" y="304801"/>
            <a:ext cx="7389982" cy="5934075"/>
          </a:xfrm>
          <a:prstGeom prst="rect">
            <a:avLst/>
          </a:prstGeom>
          <a:noFill/>
        </p:spPr>
      </p:pic>
      <p:sp>
        <p:nvSpPr>
          <p:cNvPr id="3"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057060584"/>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674" y="365125"/>
            <a:ext cx="11630526" cy="1325563"/>
          </a:xfrm>
        </p:spPr>
        <p:txBody>
          <a:bodyPr/>
          <a:lstStyle/>
          <a:p>
            <a:pPr algn="ctr"/>
            <a:r>
              <a:rPr lang="en-US" b="1" dirty="0" smtClean="0">
                <a:solidFill>
                  <a:srgbClr val="7030A0"/>
                </a:solidFill>
              </a:rPr>
              <a:t>quality assurance (QA) programs</a:t>
            </a:r>
            <a:br>
              <a:rPr lang="en-US" b="1" dirty="0" smtClean="0">
                <a:solidFill>
                  <a:srgbClr val="7030A0"/>
                </a:solidFill>
              </a:rPr>
            </a:br>
            <a:r>
              <a:rPr lang="en-US" b="1" dirty="0" smtClean="0">
                <a:solidFill>
                  <a:srgbClr val="7030A0"/>
                </a:solidFill>
              </a:rPr>
              <a:t>and quality control (QC) in Serology Lab</a:t>
            </a:r>
            <a:endParaRPr lang="en-US" b="1" dirty="0">
              <a:solidFill>
                <a:srgbClr val="7030A0"/>
              </a:solidFill>
            </a:endParaRPr>
          </a:p>
        </p:txBody>
      </p:sp>
      <p:sp>
        <p:nvSpPr>
          <p:cNvPr id="3" name="Content Placeholder 2"/>
          <p:cNvSpPr>
            <a:spLocks noGrp="1"/>
          </p:cNvSpPr>
          <p:nvPr>
            <p:ph idx="1"/>
          </p:nvPr>
        </p:nvSpPr>
        <p:spPr>
          <a:xfrm>
            <a:off x="814137" y="2274804"/>
            <a:ext cx="10515600" cy="4351338"/>
          </a:xfrm>
        </p:spPr>
        <p:txBody>
          <a:bodyPr/>
          <a:lstStyle/>
          <a:p>
            <a:r>
              <a:rPr lang="en-US" dirty="0"/>
              <a:t>The introduction of routine </a:t>
            </a:r>
            <a:r>
              <a:rPr lang="en-US" b="1" dirty="0"/>
              <a:t>quality assurance (QA) </a:t>
            </a:r>
            <a:r>
              <a:rPr lang="en-US" dirty="0" smtClean="0"/>
              <a:t>programs and </a:t>
            </a:r>
            <a:r>
              <a:rPr lang="en-US" b="1" dirty="0"/>
              <a:t>quality control (QC) </a:t>
            </a:r>
            <a:r>
              <a:rPr lang="en-US" dirty="0"/>
              <a:t>in the clinical laboratory was a </a:t>
            </a:r>
            <a:r>
              <a:rPr lang="en-US" dirty="0" smtClean="0"/>
              <a:t>major advance </a:t>
            </a:r>
            <a:r>
              <a:rPr lang="en-US" dirty="0"/>
              <a:t>in improving the accuracy and reliability of testing</a:t>
            </a:r>
            <a:r>
              <a:rPr lang="en-US" dirty="0" smtClean="0"/>
              <a:t>.</a:t>
            </a:r>
          </a:p>
          <a:p>
            <a:endParaRPr lang="en-US" dirty="0"/>
          </a:p>
          <a:p>
            <a:r>
              <a:rPr lang="en-US" dirty="0"/>
              <a:t>This process ensures the clinician ordering the test that </a:t>
            </a:r>
            <a:r>
              <a:rPr lang="en-US" dirty="0" smtClean="0"/>
              <a:t>the testing </a:t>
            </a:r>
            <a:r>
              <a:rPr lang="en-US" dirty="0"/>
              <a:t>method has been done in the best possible way to </a:t>
            </a:r>
            <a:r>
              <a:rPr lang="en-US" dirty="0" smtClean="0"/>
              <a:t>provide the </a:t>
            </a:r>
            <a:r>
              <a:rPr lang="en-US" dirty="0"/>
              <a:t>most useful information in diagnosing or managing </a:t>
            </a:r>
            <a:r>
              <a:rPr lang="en-US" dirty="0" smtClean="0"/>
              <a:t>a patient</a:t>
            </a:r>
            <a:r>
              <a:rPr lang="en-US" dirty="0"/>
              <a:t>.</a:t>
            </a:r>
          </a:p>
        </p:txBody>
      </p:sp>
    </p:spTree>
    <p:extLst>
      <p:ext uri="{BB962C8B-B14F-4D97-AF65-F5344CB8AC3E}">
        <p14:creationId xmlns:p14="http://schemas.microsoft.com/office/powerpoint/2010/main" val="43303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505" y="124493"/>
            <a:ext cx="11444037" cy="1325563"/>
          </a:xfrm>
        </p:spPr>
        <p:txBody>
          <a:bodyPr/>
          <a:lstStyle/>
          <a:p>
            <a:r>
              <a:rPr lang="en-US" b="1" dirty="0" err="1" smtClean="0">
                <a:solidFill>
                  <a:srgbClr val="7030A0"/>
                </a:solidFill>
              </a:rPr>
              <a:t>Nonanalytical</a:t>
            </a:r>
            <a:r>
              <a:rPr lang="en-US" b="1" dirty="0" smtClean="0">
                <a:solidFill>
                  <a:srgbClr val="7030A0"/>
                </a:solidFill>
              </a:rPr>
              <a:t> Factors Related to Testing Accuracy</a:t>
            </a:r>
            <a:endParaRPr lang="en-US" b="1" dirty="0">
              <a:solidFill>
                <a:srgbClr val="7030A0"/>
              </a:solidFill>
            </a:endParaRPr>
          </a:p>
        </p:txBody>
      </p:sp>
      <p:sp>
        <p:nvSpPr>
          <p:cNvPr id="3" name="Content Placeholder 2"/>
          <p:cNvSpPr>
            <a:spLocks noGrp="1"/>
          </p:cNvSpPr>
          <p:nvPr>
            <p:ph idx="1"/>
          </p:nvPr>
        </p:nvSpPr>
        <p:spPr>
          <a:xfrm>
            <a:off x="838200" y="1732547"/>
            <a:ext cx="10515600" cy="4444416"/>
          </a:xfrm>
        </p:spPr>
        <p:txBody>
          <a:bodyPr>
            <a:normAutofit/>
          </a:bodyPr>
          <a:lstStyle/>
          <a:p>
            <a:r>
              <a:rPr lang="en-US" b="1" dirty="0" smtClean="0"/>
              <a:t>Qualified Personnel</a:t>
            </a:r>
          </a:p>
          <a:p>
            <a:r>
              <a:rPr lang="en-US" b="1" dirty="0" smtClean="0"/>
              <a:t>Established Laboratory Policies</a:t>
            </a:r>
          </a:p>
          <a:p>
            <a:r>
              <a:rPr lang="en-US" b="1" dirty="0" smtClean="0"/>
              <a:t>Laboratory Procedure Manual (SOP)</a:t>
            </a:r>
          </a:p>
          <a:p>
            <a:r>
              <a:rPr lang="en-US" b="1" dirty="0" smtClean="0"/>
              <a:t>Test Requisitioning </a:t>
            </a:r>
          </a:p>
          <a:p>
            <a:r>
              <a:rPr lang="en-US" b="1" dirty="0" smtClean="0"/>
              <a:t>Patient Identification, Specimen Procurement, and Labeling</a:t>
            </a:r>
          </a:p>
          <a:p>
            <a:r>
              <a:rPr lang="en-US" b="1" dirty="0" smtClean="0"/>
              <a:t>Preventive Maintenance of Equipment</a:t>
            </a:r>
          </a:p>
          <a:p>
            <a:r>
              <a:rPr lang="en-US" b="1" dirty="0"/>
              <a:t>Appropriate Testing </a:t>
            </a:r>
            <a:r>
              <a:rPr lang="en-US" b="1" dirty="0" smtClean="0"/>
              <a:t>Methods ( regular assessment )</a:t>
            </a:r>
          </a:p>
          <a:p>
            <a:r>
              <a:rPr lang="en-US" b="1" dirty="0"/>
              <a:t>Inaccurate Results</a:t>
            </a:r>
            <a:endParaRPr lang="en-US" b="1" dirty="0" smtClean="0"/>
          </a:p>
          <a:p>
            <a:endParaRPr lang="en-US" dirty="0"/>
          </a:p>
          <a:p>
            <a:endParaRPr lang="en-US" dirty="0"/>
          </a:p>
        </p:txBody>
      </p:sp>
    </p:spTree>
    <p:extLst>
      <p:ext uri="{BB962C8B-B14F-4D97-AF65-F5344CB8AC3E}">
        <p14:creationId xmlns:p14="http://schemas.microsoft.com/office/powerpoint/2010/main" val="400147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solidFill>
                  <a:srgbClr val="7030A0"/>
                </a:solidFill>
              </a:rPr>
              <a:t>Tests SOP based on The Clinical</a:t>
            </a:r>
            <a:br>
              <a:rPr lang="en-US" b="1" dirty="0" smtClean="0">
                <a:solidFill>
                  <a:srgbClr val="7030A0"/>
                </a:solidFill>
              </a:rPr>
            </a:br>
            <a:r>
              <a:rPr lang="en-US" b="1" dirty="0" smtClean="0">
                <a:solidFill>
                  <a:srgbClr val="7030A0"/>
                </a:solidFill>
              </a:rPr>
              <a:t>and Laboratory Standards Institute (CLSI)</a:t>
            </a:r>
            <a:endParaRPr lang="en-US" b="1" dirty="0">
              <a:solidFill>
                <a:srgbClr val="7030A0"/>
              </a:solidFill>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06594" y="1825625"/>
            <a:ext cx="7578811" cy="4683930"/>
          </a:xfrm>
          <a:prstGeom prst="rect">
            <a:avLst/>
          </a:prstGeom>
        </p:spPr>
      </p:pic>
    </p:spTree>
    <p:extLst>
      <p:ext uri="{BB962C8B-B14F-4D97-AF65-F5344CB8AC3E}">
        <p14:creationId xmlns:p14="http://schemas.microsoft.com/office/powerpoint/2010/main" val="341944557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Inaccurate Results: </a:t>
            </a:r>
            <a:r>
              <a:rPr lang="en-US" dirty="0" smtClean="0">
                <a:solidFill>
                  <a:srgbClr val="7030A0"/>
                </a:solidFill>
              </a:rPr>
              <a:t>systematic or sporadic</a:t>
            </a:r>
            <a:endParaRPr lang="en-US" dirty="0">
              <a:solidFill>
                <a:srgbClr val="7030A0"/>
              </a:solidFill>
            </a:endParaRPr>
          </a:p>
        </p:txBody>
      </p:sp>
      <p:sp>
        <p:nvSpPr>
          <p:cNvPr id="3" name="Content Placeholder 2"/>
          <p:cNvSpPr>
            <a:spLocks noGrp="1"/>
          </p:cNvSpPr>
          <p:nvPr>
            <p:ph idx="1"/>
          </p:nvPr>
        </p:nvSpPr>
        <p:spPr/>
        <p:txBody>
          <a:bodyPr/>
          <a:lstStyle/>
          <a:p>
            <a:r>
              <a:rPr lang="en-US" b="1" dirty="0" smtClean="0">
                <a:solidFill>
                  <a:srgbClr val="7030A0"/>
                </a:solidFill>
              </a:rPr>
              <a:t>Systematic</a:t>
            </a:r>
            <a:r>
              <a:rPr lang="en-US" b="1" dirty="0" smtClean="0"/>
              <a:t> </a:t>
            </a:r>
            <a:r>
              <a:rPr lang="en-US" dirty="0" smtClean="0"/>
              <a:t>errors </a:t>
            </a:r>
            <a:r>
              <a:rPr lang="en-US" dirty="0"/>
              <a:t>can be eliminated by a program that monitors </a:t>
            </a:r>
            <a:r>
              <a:rPr lang="en-US" dirty="0" smtClean="0"/>
              <a:t>equipment, reagents</a:t>
            </a:r>
            <a:r>
              <a:rPr lang="en-US" dirty="0"/>
              <a:t>, and other supplies. </a:t>
            </a:r>
            <a:endParaRPr lang="en-US" dirty="0" smtClean="0"/>
          </a:p>
          <a:p>
            <a:endParaRPr lang="en-US" dirty="0"/>
          </a:p>
          <a:p>
            <a:endParaRPr lang="en-US" dirty="0" smtClean="0"/>
          </a:p>
          <a:p>
            <a:r>
              <a:rPr lang="en-US" dirty="0" smtClean="0">
                <a:solidFill>
                  <a:srgbClr val="7030A0"/>
                </a:solidFill>
              </a:rPr>
              <a:t>Sporadic</a:t>
            </a:r>
            <a:r>
              <a:rPr lang="en-US" dirty="0" smtClean="0"/>
              <a:t> </a:t>
            </a:r>
            <a:r>
              <a:rPr lang="en-US" dirty="0"/>
              <a:t>or isolated </a:t>
            </a:r>
            <a:r>
              <a:rPr lang="en-US" dirty="0" smtClean="0"/>
              <a:t>errors in </a:t>
            </a:r>
            <a:r>
              <a:rPr lang="en-US" dirty="0"/>
              <a:t>technique can produce false-positive and </a:t>
            </a:r>
            <a:r>
              <a:rPr lang="en-US" dirty="0" smtClean="0"/>
              <a:t>false-negative results</a:t>
            </a:r>
            <a:r>
              <a:rPr lang="en-US" dirty="0"/>
              <a:t>, depending on the technique used for testing</a:t>
            </a:r>
          </a:p>
        </p:txBody>
      </p:sp>
    </p:spTree>
    <p:extLst>
      <p:ext uri="{BB962C8B-B14F-4D97-AF65-F5344CB8AC3E}">
        <p14:creationId xmlns:p14="http://schemas.microsoft.com/office/powerpoint/2010/main" val="369775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37348" y="365125"/>
            <a:ext cx="7618398" cy="6318746"/>
          </a:xfrm>
          <a:prstGeom prst="rect">
            <a:avLst/>
          </a:prstGeom>
        </p:spPr>
      </p:pic>
      <p:sp>
        <p:nvSpPr>
          <p:cNvPr id="5" name="Rectangle 4"/>
          <p:cNvSpPr/>
          <p:nvPr/>
        </p:nvSpPr>
        <p:spPr>
          <a:xfrm>
            <a:off x="2037348" y="657726"/>
            <a:ext cx="2935705" cy="4973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37348" y="2710363"/>
            <a:ext cx="3096126" cy="4973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037348" y="4411579"/>
            <a:ext cx="5374105" cy="5614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3364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169695" y="620852"/>
            <a:ext cx="7375358" cy="2986105"/>
          </a:xfrm>
          <a:prstGeom prst="rect">
            <a:avLst/>
          </a:prstGeom>
        </p:spPr>
      </p:pic>
      <p:pic>
        <p:nvPicPr>
          <p:cNvPr id="5" name="Picture 4"/>
          <p:cNvPicPr>
            <a:picLocks noChangeAspect="1"/>
          </p:cNvPicPr>
          <p:nvPr/>
        </p:nvPicPr>
        <p:blipFill>
          <a:blip r:embed="rId3"/>
          <a:stretch>
            <a:fillRect/>
          </a:stretch>
        </p:blipFill>
        <p:spPr>
          <a:xfrm>
            <a:off x="2169695" y="4241926"/>
            <a:ext cx="7375358" cy="1485106"/>
          </a:xfrm>
          <a:prstGeom prst="rect">
            <a:avLst/>
          </a:prstGeom>
        </p:spPr>
      </p:pic>
      <p:sp>
        <p:nvSpPr>
          <p:cNvPr id="6" name="Rectangle 5"/>
          <p:cNvSpPr/>
          <p:nvPr/>
        </p:nvSpPr>
        <p:spPr>
          <a:xfrm>
            <a:off x="3433011" y="620852"/>
            <a:ext cx="2935705" cy="4973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553327" y="4243737"/>
            <a:ext cx="2935705" cy="4973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995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Accuracy</a:t>
            </a:r>
            <a:endParaRPr lang="en-US" b="1" dirty="0">
              <a:solidFill>
                <a:srgbClr val="7030A0"/>
              </a:solidFill>
            </a:endParaRPr>
          </a:p>
        </p:txBody>
      </p:sp>
      <p:sp>
        <p:nvSpPr>
          <p:cNvPr id="3" name="Content Placeholder 2"/>
          <p:cNvSpPr>
            <a:spLocks noGrp="1"/>
          </p:cNvSpPr>
          <p:nvPr>
            <p:ph idx="1"/>
          </p:nvPr>
        </p:nvSpPr>
        <p:spPr>
          <a:xfrm>
            <a:off x="320843" y="1825625"/>
            <a:ext cx="12352420" cy="4351338"/>
          </a:xfrm>
        </p:spPr>
        <p:txBody>
          <a:bodyPr>
            <a:normAutofit fontScale="92500"/>
          </a:bodyPr>
          <a:lstStyle/>
          <a:p>
            <a:r>
              <a:rPr lang="en-US" dirty="0" smtClean="0"/>
              <a:t>can be improved by the following:</a:t>
            </a:r>
          </a:p>
          <a:p>
            <a:endParaRPr lang="en-US" dirty="0" smtClean="0"/>
          </a:p>
          <a:p>
            <a:pPr marL="0" indent="0">
              <a:buNone/>
            </a:pPr>
            <a:r>
              <a:rPr lang="en-US" dirty="0" smtClean="0"/>
              <a:t>• Use of properly standardized procedures</a:t>
            </a:r>
          </a:p>
          <a:p>
            <a:pPr marL="0" indent="0">
              <a:buNone/>
            </a:pPr>
            <a:endParaRPr lang="en-US" dirty="0" smtClean="0"/>
          </a:p>
          <a:p>
            <a:pPr marL="0" indent="0">
              <a:buNone/>
            </a:pPr>
            <a:r>
              <a:rPr lang="en-US" dirty="0" smtClean="0"/>
              <a:t>• Statistically valid comparisons of new methods with established reference methods</a:t>
            </a:r>
          </a:p>
          <a:p>
            <a:pPr marL="0" indent="0">
              <a:buNone/>
            </a:pPr>
            <a:endParaRPr lang="en-US" dirty="0" smtClean="0"/>
          </a:p>
          <a:p>
            <a:pPr marL="0" indent="0">
              <a:buNone/>
            </a:pPr>
            <a:r>
              <a:rPr lang="en-US" dirty="0" smtClean="0"/>
              <a:t>• Use of samples of known values (controls)</a:t>
            </a:r>
          </a:p>
          <a:p>
            <a:pPr marL="0" indent="0">
              <a:buNone/>
            </a:pPr>
            <a:endParaRPr lang="en-US" dirty="0" smtClean="0"/>
          </a:p>
          <a:p>
            <a:pPr marL="0" indent="0">
              <a:buNone/>
            </a:pPr>
            <a:r>
              <a:rPr lang="en-US" dirty="0" smtClean="0"/>
              <a:t>• Participation in proficiency testing programs</a:t>
            </a:r>
            <a:endParaRPr lang="en-US" dirty="0"/>
          </a:p>
        </p:txBody>
      </p:sp>
    </p:spTree>
    <p:extLst>
      <p:ext uri="{BB962C8B-B14F-4D97-AF65-F5344CB8AC3E}">
        <p14:creationId xmlns:p14="http://schemas.microsoft.com/office/powerpoint/2010/main" val="297688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56084"/>
            <a:ext cx="10515600" cy="4620879"/>
          </a:xfrm>
        </p:spPr>
        <p:txBody>
          <a:bodyPr>
            <a:normAutofit/>
          </a:bodyPr>
          <a:lstStyle/>
          <a:p>
            <a:r>
              <a:rPr lang="en-US" dirty="0" smtClean="0"/>
              <a:t>The </a:t>
            </a:r>
            <a:r>
              <a:rPr lang="en-US" dirty="0" smtClean="0">
                <a:solidFill>
                  <a:srgbClr val="7030A0"/>
                </a:solidFill>
              </a:rPr>
              <a:t>precision</a:t>
            </a:r>
            <a:r>
              <a:rPr lang="en-US" dirty="0" smtClean="0"/>
              <a:t> of a test, its </a:t>
            </a:r>
            <a:r>
              <a:rPr lang="en-US" dirty="0" smtClean="0">
                <a:solidFill>
                  <a:srgbClr val="7030A0"/>
                </a:solidFill>
              </a:rPr>
              <a:t>reproducibility</a:t>
            </a:r>
            <a:r>
              <a:rPr lang="en-US" dirty="0" smtClean="0"/>
              <a:t>, may be expressed as the standard deviation (SD) or derived coefficient of variation (CV).</a:t>
            </a:r>
          </a:p>
          <a:p>
            <a:r>
              <a:rPr lang="en-US" dirty="0" smtClean="0"/>
              <a:t>Sensitivity and Specificity: </a:t>
            </a:r>
          </a:p>
          <a:p>
            <a:endParaRPr lang="en-US" dirty="0"/>
          </a:p>
          <a:p>
            <a:r>
              <a:rPr lang="en-US" dirty="0" smtClean="0"/>
              <a:t>True positives </a:t>
            </a:r>
          </a:p>
          <a:p>
            <a:r>
              <a:rPr lang="en-US" dirty="0" smtClean="0"/>
              <a:t>True negatives</a:t>
            </a:r>
          </a:p>
          <a:p>
            <a:r>
              <a:rPr lang="en-US" dirty="0" smtClean="0"/>
              <a:t>False positives </a:t>
            </a:r>
          </a:p>
          <a:p>
            <a:r>
              <a:rPr lang="en-US" dirty="0" smtClean="0"/>
              <a:t>False negatives</a:t>
            </a:r>
          </a:p>
          <a:p>
            <a:endParaRPr lang="en-US" dirty="0" smtClean="0"/>
          </a:p>
          <a:p>
            <a:endParaRPr lang="en-US" dirty="0" smtClean="0"/>
          </a:p>
        </p:txBody>
      </p:sp>
      <p:sp>
        <p:nvSpPr>
          <p:cNvPr id="4" name="TextBox 3"/>
          <p:cNvSpPr txBox="1"/>
          <p:nvPr/>
        </p:nvSpPr>
        <p:spPr>
          <a:xfrm>
            <a:off x="3336758" y="355755"/>
            <a:ext cx="4743606" cy="1200329"/>
          </a:xfrm>
          <a:prstGeom prst="rect">
            <a:avLst/>
          </a:prstGeom>
          <a:noFill/>
        </p:spPr>
        <p:txBody>
          <a:bodyPr wrap="none" rtlCol="0">
            <a:spAutoFit/>
          </a:bodyPr>
          <a:lstStyle/>
          <a:p>
            <a:r>
              <a:rPr lang="en-US" sz="3600" b="1" dirty="0" smtClean="0">
                <a:solidFill>
                  <a:srgbClr val="7030A0"/>
                </a:solidFill>
                <a:latin typeface="+mj-lt"/>
                <a:cs typeface="Times New Roman" panose="02020603050405020304" pitchFamily="18" charset="0"/>
              </a:rPr>
              <a:t>Sensitivity and Specificity</a:t>
            </a:r>
          </a:p>
          <a:p>
            <a:endParaRPr lang="en-US" sz="3600" b="1" dirty="0">
              <a:solidFill>
                <a:srgbClr val="7030A0"/>
              </a:solidFill>
              <a:latin typeface="+mj-lt"/>
              <a:cs typeface="Times New Roman" panose="02020603050405020304" pitchFamily="18" charset="0"/>
            </a:endParaRPr>
          </a:p>
        </p:txBody>
      </p:sp>
    </p:spTree>
    <p:extLst>
      <p:ext uri="{BB962C8B-B14F-4D97-AF65-F5344CB8AC3E}">
        <p14:creationId xmlns:p14="http://schemas.microsoft.com/office/powerpoint/2010/main" val="137152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038871" y="5033202"/>
            <a:ext cx="5808776" cy="1287387"/>
          </a:xfrm>
          <a:prstGeom prst="rect">
            <a:avLst/>
          </a:prstGeom>
        </p:spPr>
      </p:pic>
      <p:sp>
        <p:nvSpPr>
          <p:cNvPr id="6" name="TextBox 5"/>
          <p:cNvSpPr txBox="1"/>
          <p:nvPr/>
        </p:nvSpPr>
        <p:spPr>
          <a:xfrm>
            <a:off x="385012" y="577516"/>
            <a:ext cx="11598442" cy="954107"/>
          </a:xfrm>
          <a:prstGeom prst="rect">
            <a:avLst/>
          </a:prstGeom>
          <a:noFill/>
        </p:spPr>
        <p:txBody>
          <a:bodyPr wrap="square" rtlCol="0">
            <a:spAutoFit/>
          </a:bodyPr>
          <a:lstStyle/>
          <a:p>
            <a:r>
              <a:rPr lang="en-US" sz="2800" b="1" dirty="0" smtClean="0">
                <a:solidFill>
                  <a:srgbClr val="7030A0"/>
                </a:solidFill>
              </a:rPr>
              <a:t>Sensitivity: </a:t>
            </a:r>
            <a:r>
              <a:rPr lang="en-US" sz="2800" dirty="0" smtClean="0"/>
              <a:t>defined as the proportion of subjects with the specific disease positive test Result.</a:t>
            </a:r>
            <a:endParaRPr lang="en-US" sz="2800" dirty="0"/>
          </a:p>
        </p:txBody>
      </p:sp>
      <p:sp>
        <p:nvSpPr>
          <p:cNvPr id="7" name="TextBox 6"/>
          <p:cNvSpPr txBox="1"/>
          <p:nvPr/>
        </p:nvSpPr>
        <p:spPr>
          <a:xfrm>
            <a:off x="385010" y="3906253"/>
            <a:ext cx="12095747" cy="954107"/>
          </a:xfrm>
          <a:prstGeom prst="rect">
            <a:avLst/>
          </a:prstGeom>
          <a:noFill/>
        </p:spPr>
        <p:txBody>
          <a:bodyPr wrap="square" rtlCol="0">
            <a:spAutoFit/>
          </a:bodyPr>
          <a:lstStyle/>
          <a:p>
            <a:r>
              <a:rPr lang="en-US" sz="2800" b="1" dirty="0" smtClean="0">
                <a:solidFill>
                  <a:srgbClr val="7030A0"/>
                </a:solidFill>
              </a:rPr>
              <a:t>Specificity: </a:t>
            </a:r>
            <a:r>
              <a:rPr lang="en-US" sz="2800" dirty="0" smtClean="0"/>
              <a:t>defined as the proportion of subjects without the specific disease or condition who have a negative test result.</a:t>
            </a:r>
            <a:endParaRPr lang="en-US" sz="2800" dirty="0"/>
          </a:p>
        </p:txBody>
      </p:sp>
      <p:pic>
        <p:nvPicPr>
          <p:cNvPr id="8" name="Picture 7"/>
          <p:cNvPicPr>
            <a:picLocks noChangeAspect="1"/>
          </p:cNvPicPr>
          <p:nvPr/>
        </p:nvPicPr>
        <p:blipFill>
          <a:blip r:embed="rId3"/>
          <a:stretch>
            <a:fillRect/>
          </a:stretch>
        </p:blipFill>
        <p:spPr>
          <a:xfrm>
            <a:off x="3038871" y="2057392"/>
            <a:ext cx="5808776" cy="1503956"/>
          </a:xfrm>
          <a:prstGeom prst="rect">
            <a:avLst/>
          </a:prstGeom>
        </p:spPr>
      </p:pic>
    </p:spTree>
    <p:extLst>
      <p:ext uri="{BB962C8B-B14F-4D97-AF65-F5344CB8AC3E}">
        <p14:creationId xmlns:p14="http://schemas.microsoft.com/office/powerpoint/2010/main" val="321305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rPr>
              <a:t>Control Specimens</a:t>
            </a:r>
            <a:endParaRPr lang="en-US" dirty="0">
              <a:solidFill>
                <a:srgbClr val="7030A0"/>
              </a:solidFill>
            </a:endParaRPr>
          </a:p>
        </p:txBody>
      </p:sp>
      <p:sp>
        <p:nvSpPr>
          <p:cNvPr id="3" name="Content Placeholder 2"/>
          <p:cNvSpPr>
            <a:spLocks noGrp="1"/>
          </p:cNvSpPr>
          <p:nvPr>
            <p:ph idx="1"/>
          </p:nvPr>
        </p:nvSpPr>
        <p:spPr>
          <a:xfrm>
            <a:off x="838199" y="1443789"/>
            <a:ext cx="11066253" cy="4733174"/>
          </a:xfrm>
        </p:spPr>
        <p:txBody>
          <a:bodyPr>
            <a:normAutofit/>
          </a:bodyPr>
          <a:lstStyle/>
          <a:p>
            <a:pPr marL="0" indent="0">
              <a:buNone/>
            </a:pPr>
            <a:r>
              <a:rPr lang="en-US" sz="3200" dirty="0" smtClean="0"/>
              <a:t>If the control value in a determination is out of the acceptable range :</a:t>
            </a:r>
          </a:p>
          <a:p>
            <a:pPr marL="0" indent="0">
              <a:buNone/>
            </a:pPr>
            <a:r>
              <a:rPr lang="en-US" dirty="0" smtClean="0"/>
              <a:t>1. Deterioration of reagents or standards</a:t>
            </a:r>
          </a:p>
          <a:p>
            <a:pPr marL="0" indent="0">
              <a:buNone/>
            </a:pPr>
            <a:r>
              <a:rPr lang="en-US" dirty="0" smtClean="0"/>
              <a:t>2. Faulty instrument or equipment</a:t>
            </a:r>
          </a:p>
          <a:p>
            <a:pPr marL="0" indent="0">
              <a:buNone/>
            </a:pPr>
            <a:r>
              <a:rPr lang="en-US" dirty="0" smtClean="0"/>
              <a:t>3. Dirty glassware</a:t>
            </a:r>
          </a:p>
          <a:p>
            <a:pPr marL="0" indent="0">
              <a:buNone/>
            </a:pPr>
            <a:r>
              <a:rPr lang="en-US" dirty="0" smtClean="0"/>
              <a:t>4. Lack of attention to timing or incubation temperature</a:t>
            </a:r>
          </a:p>
          <a:p>
            <a:pPr marL="0" indent="0">
              <a:buNone/>
            </a:pPr>
            <a:r>
              <a:rPr lang="en-US" dirty="0" smtClean="0"/>
              <a:t>5. Use of a method not suited to the needs and facilities of the laboratory</a:t>
            </a:r>
          </a:p>
          <a:p>
            <a:pPr marL="0" indent="0">
              <a:buNone/>
            </a:pPr>
            <a:r>
              <a:rPr lang="en-US" dirty="0" smtClean="0"/>
              <a:t>6. Use of poor technique by the technologist doing the </a:t>
            </a:r>
            <a:r>
              <a:rPr lang="en-US" dirty="0" smtClean="0"/>
              <a:t>test</a:t>
            </a:r>
            <a:endParaRPr lang="en-US" dirty="0" smtClean="0"/>
          </a:p>
        </p:txBody>
      </p:sp>
    </p:spTree>
    <p:extLst>
      <p:ext uri="{BB962C8B-B14F-4D97-AF65-F5344CB8AC3E}">
        <p14:creationId xmlns:p14="http://schemas.microsoft.com/office/powerpoint/2010/main" val="303280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FF"/>
                </a:solidFill>
              </a:rPr>
              <a:t>Sometimes an anti-antibody is needed to see the agglutination!</a:t>
            </a:r>
            <a:endParaRPr lang="en-US" dirty="0">
              <a:solidFill>
                <a:srgbClr val="0000FF"/>
              </a:solidFill>
            </a:endParaRPr>
          </a:p>
        </p:txBody>
      </p:sp>
      <p:sp>
        <p:nvSpPr>
          <p:cNvPr id="3" name="Content Placeholder 2"/>
          <p:cNvSpPr>
            <a:spLocks noGrp="1"/>
          </p:cNvSpPr>
          <p:nvPr>
            <p:ph idx="1"/>
          </p:nvPr>
        </p:nvSpPr>
        <p:spPr>
          <a:xfrm>
            <a:off x="1981200" y="1600201"/>
            <a:ext cx="8229600" cy="3351257"/>
          </a:xfrm>
        </p:spPr>
        <p:txBody>
          <a:bodyPr/>
          <a:lstStyle/>
          <a:p>
            <a:endParaRPr lang="en-US" dirty="0"/>
          </a:p>
        </p:txBody>
      </p:sp>
      <p:pic>
        <p:nvPicPr>
          <p:cNvPr id="4" name="Picture 4" descr="http://crashingpatient.com/wp-content/images/part1/coombs.jpg"/>
          <p:cNvPicPr>
            <a:picLocks noChangeAspect="1" noChangeArrowheads="1"/>
          </p:cNvPicPr>
          <p:nvPr/>
        </p:nvPicPr>
        <p:blipFill rotWithShape="1">
          <a:blip r:embed="rId2">
            <a:extLst>
              <a:ext uri="{28A0092B-C50C-407E-A947-70E740481C1C}">
                <a14:useLocalDpi xmlns:a14="http://schemas.microsoft.com/office/drawing/2010/main" val="0"/>
              </a:ext>
            </a:extLst>
          </a:blip>
          <a:srcRect t="61873"/>
          <a:stretch/>
        </p:blipFill>
        <p:spPr bwMode="auto">
          <a:xfrm>
            <a:off x="1489841" y="2057401"/>
            <a:ext cx="9224976" cy="2894057"/>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3200400" y="5410200"/>
            <a:ext cx="6172200" cy="13716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b="1" dirty="0">
                <a:solidFill>
                  <a:srgbClr val="0000FF"/>
                </a:solidFill>
              </a:rPr>
              <a:t>The serum containing anti-human antibody is called “Coombs serum”  </a:t>
            </a:r>
          </a:p>
        </p:txBody>
      </p:sp>
      <p:sp>
        <p:nvSpPr>
          <p:cNvPr id="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72178553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Validating New Procedures</a:t>
            </a:r>
            <a:endParaRPr lang="en-US" b="1" dirty="0">
              <a:solidFill>
                <a:srgbClr val="7030A0"/>
              </a:solidFill>
            </a:endParaRPr>
          </a:p>
        </p:txBody>
      </p:sp>
      <p:sp>
        <p:nvSpPr>
          <p:cNvPr id="3" name="Content Placeholder 2"/>
          <p:cNvSpPr>
            <a:spLocks noGrp="1"/>
          </p:cNvSpPr>
          <p:nvPr>
            <p:ph idx="1"/>
          </p:nvPr>
        </p:nvSpPr>
        <p:spPr/>
        <p:txBody>
          <a:bodyPr>
            <a:normAutofit/>
          </a:bodyPr>
          <a:lstStyle/>
          <a:p>
            <a:r>
              <a:rPr lang="en-US" dirty="0"/>
              <a:t>The QC program includes calculation of the mean </a:t>
            </a:r>
            <a:r>
              <a:rPr lang="en-US" dirty="0" smtClean="0"/>
              <a:t>and SD </a:t>
            </a:r>
            <a:r>
              <a:rPr lang="en-US" dirty="0"/>
              <a:t>and the preparation </a:t>
            </a:r>
            <a:r>
              <a:rPr lang="en-US" dirty="0" smtClean="0"/>
              <a:t>of control </a:t>
            </a:r>
            <a:r>
              <a:rPr lang="en-US" dirty="0"/>
              <a:t>charts for each procedure</a:t>
            </a:r>
            <a:r>
              <a:rPr lang="en-US" dirty="0" smtClean="0"/>
              <a:t>.</a:t>
            </a:r>
          </a:p>
          <a:p>
            <a:endParaRPr lang="en-US" dirty="0"/>
          </a:p>
          <a:p>
            <a:r>
              <a:rPr lang="en-US" dirty="0"/>
              <a:t>If </a:t>
            </a:r>
            <a:r>
              <a:rPr lang="en-US" dirty="0" smtClean="0"/>
              <a:t>the change </a:t>
            </a:r>
            <a:r>
              <a:rPr lang="en-US" b="1" dirty="0">
                <a:solidFill>
                  <a:srgbClr val="7030A0"/>
                </a:solidFill>
              </a:rPr>
              <a:t>is to a new kit manufacturer</a:t>
            </a:r>
            <a:r>
              <a:rPr lang="en-US" dirty="0"/>
              <a:t>, the new test </a:t>
            </a:r>
            <a:r>
              <a:rPr lang="en-US" dirty="0" smtClean="0"/>
              <a:t>kit must </a:t>
            </a:r>
            <a:r>
              <a:rPr lang="en-US" dirty="0"/>
              <a:t>be validated for </a:t>
            </a:r>
            <a:r>
              <a:rPr lang="en-US" dirty="0">
                <a:solidFill>
                  <a:srgbClr val="FF0000"/>
                </a:solidFill>
              </a:rPr>
              <a:t>accuracy and precision</a:t>
            </a:r>
            <a:r>
              <a:rPr lang="en-US" dirty="0"/>
              <a:t>. This can </a:t>
            </a:r>
            <a:r>
              <a:rPr lang="en-US" dirty="0" smtClean="0"/>
              <a:t>be done </a:t>
            </a:r>
            <a:r>
              <a:rPr lang="en-US" dirty="0"/>
              <a:t>with </a:t>
            </a:r>
            <a:r>
              <a:rPr lang="en-US" dirty="0">
                <a:solidFill>
                  <a:srgbClr val="FF0000"/>
                </a:solidFill>
              </a:rPr>
              <a:t>controls</a:t>
            </a:r>
            <a:r>
              <a:rPr lang="en-US" dirty="0"/>
              <a:t>, other </a:t>
            </a:r>
            <a:r>
              <a:rPr lang="en-US" dirty="0">
                <a:solidFill>
                  <a:srgbClr val="FF0000"/>
                </a:solidFill>
              </a:rPr>
              <a:t>known samples</a:t>
            </a:r>
            <a:r>
              <a:rPr lang="en-US" dirty="0"/>
              <a:t>, or </a:t>
            </a:r>
            <a:r>
              <a:rPr lang="en-US" dirty="0" smtClean="0">
                <a:solidFill>
                  <a:srgbClr val="FF0000"/>
                </a:solidFill>
              </a:rPr>
              <a:t>comparison with </a:t>
            </a:r>
            <a:r>
              <a:rPr lang="en-US" dirty="0">
                <a:solidFill>
                  <a:srgbClr val="FF0000"/>
                </a:solidFill>
              </a:rPr>
              <a:t>an old kit</a:t>
            </a:r>
            <a:r>
              <a:rPr lang="en-US" dirty="0" smtClean="0"/>
              <a:t>.</a:t>
            </a:r>
          </a:p>
          <a:p>
            <a:endParaRPr lang="en-US" dirty="0"/>
          </a:p>
          <a:p>
            <a:r>
              <a:rPr lang="en-US" dirty="0" smtClean="0"/>
              <a:t>If the laboratory is receiving a </a:t>
            </a:r>
            <a:r>
              <a:rPr lang="en-US" dirty="0" smtClean="0">
                <a:solidFill>
                  <a:srgbClr val="7030A0"/>
                </a:solidFill>
              </a:rPr>
              <a:t>new lot </a:t>
            </a:r>
            <a:r>
              <a:rPr lang="en-US" dirty="0" smtClean="0"/>
              <a:t>shipment of the same test kit, only </a:t>
            </a:r>
            <a:r>
              <a:rPr lang="en-US" dirty="0" smtClean="0">
                <a:solidFill>
                  <a:srgbClr val="FF0000"/>
                </a:solidFill>
              </a:rPr>
              <a:t>controls</a:t>
            </a:r>
            <a:r>
              <a:rPr lang="en-US" dirty="0" smtClean="0"/>
              <a:t> need to be done.</a:t>
            </a:r>
            <a:endParaRPr lang="en-US" dirty="0"/>
          </a:p>
        </p:txBody>
      </p:sp>
    </p:spTree>
    <p:extLst>
      <p:ext uri="{BB962C8B-B14F-4D97-AF65-F5344CB8AC3E}">
        <p14:creationId xmlns:p14="http://schemas.microsoft.com/office/powerpoint/2010/main" val="176959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Quality Assurance in Agglutination Tests</a:t>
            </a:r>
            <a:endParaRPr lang="en-US" b="1" dirty="0">
              <a:solidFill>
                <a:srgbClr val="7030A0"/>
              </a:solidFill>
            </a:endParaRPr>
          </a:p>
        </p:txBody>
      </p:sp>
      <p:sp>
        <p:nvSpPr>
          <p:cNvPr id="3" name="Content Placeholder 2"/>
          <p:cNvSpPr>
            <a:spLocks noGrp="1"/>
          </p:cNvSpPr>
          <p:nvPr>
            <p:ph idx="1"/>
          </p:nvPr>
        </p:nvSpPr>
        <p:spPr/>
        <p:txBody>
          <a:bodyPr>
            <a:normAutofit/>
          </a:bodyPr>
          <a:lstStyle/>
          <a:p>
            <a:r>
              <a:rPr lang="en-US" dirty="0" smtClean="0"/>
              <a:t>Time of incubation with the antibody source (e.g., patient serum)</a:t>
            </a:r>
          </a:p>
          <a:p>
            <a:r>
              <a:rPr lang="en-US" dirty="0" smtClean="0"/>
              <a:t>Amount </a:t>
            </a:r>
            <a:r>
              <a:rPr lang="en-US" dirty="0"/>
              <a:t>and avidity of an antigen </a:t>
            </a:r>
            <a:r>
              <a:rPr lang="en-US" b="1" dirty="0"/>
              <a:t>conjugated </a:t>
            </a:r>
            <a:r>
              <a:rPr lang="en-US" dirty="0"/>
              <a:t>to </a:t>
            </a:r>
            <a:r>
              <a:rPr lang="en-US" dirty="0" smtClean="0"/>
              <a:t>the carrier</a:t>
            </a:r>
          </a:p>
          <a:p>
            <a:r>
              <a:rPr lang="en-US" dirty="0" smtClean="0"/>
              <a:t>Conditions </a:t>
            </a:r>
            <a:r>
              <a:rPr lang="en-US" dirty="0"/>
              <a:t>of the test environment (e.g., pH, </a:t>
            </a:r>
            <a:r>
              <a:rPr lang="en-US" dirty="0" smtClean="0"/>
              <a:t>protein concentration)</a:t>
            </a:r>
          </a:p>
          <a:p>
            <a:r>
              <a:rPr lang="en-US" dirty="0" smtClean="0"/>
              <a:t>Adherence to strict </a:t>
            </a:r>
            <a:r>
              <a:rPr lang="en-US" dirty="0"/>
              <a:t>quality control regulations (e.g., positive and </a:t>
            </a:r>
            <a:r>
              <a:rPr lang="en-US" dirty="0" smtClean="0"/>
              <a:t>negative control </a:t>
            </a:r>
            <a:r>
              <a:rPr lang="en-US" dirty="0"/>
              <a:t>sera</a:t>
            </a:r>
            <a:r>
              <a:rPr lang="en-US" dirty="0" smtClean="0"/>
              <a:t>).</a:t>
            </a:r>
          </a:p>
          <a:p>
            <a:r>
              <a:rPr lang="en-US" dirty="0" smtClean="0"/>
              <a:t>Proper storage of reagents and close attention to expiration dates.</a:t>
            </a:r>
          </a:p>
          <a:p>
            <a:r>
              <a:rPr lang="en-US" dirty="0"/>
              <a:t>Each new lot should be </a:t>
            </a:r>
            <a:r>
              <a:rPr lang="en-US" dirty="0" smtClean="0"/>
              <a:t>evaluated before </a:t>
            </a:r>
            <a:r>
              <a:rPr lang="en-US" dirty="0"/>
              <a:t>use and the manufacturer’s instructions for </a:t>
            </a:r>
            <a:r>
              <a:rPr lang="en-US" dirty="0" smtClean="0"/>
              <a:t>each kit </a:t>
            </a:r>
            <a:r>
              <a:rPr lang="en-US" dirty="0"/>
              <a:t>should always be followed.</a:t>
            </a:r>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4151197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Content Placeholder 2"/>
          <p:cNvSpPr>
            <a:spLocks noGrp="1"/>
          </p:cNvSpPr>
          <p:nvPr>
            <p:ph idx="1"/>
          </p:nvPr>
        </p:nvSpPr>
        <p:spPr>
          <a:xfrm>
            <a:off x="368969" y="1825625"/>
            <a:ext cx="11614484" cy="4351338"/>
          </a:xfrm>
        </p:spPr>
        <p:txBody>
          <a:bodyPr/>
          <a:lstStyle/>
          <a:p>
            <a:r>
              <a:rPr lang="en-US" dirty="0" smtClean="0"/>
              <a:t>Agglutination tests are </a:t>
            </a:r>
            <a:r>
              <a:rPr lang="en-US" dirty="0">
                <a:solidFill>
                  <a:srgbClr val="7030A0"/>
                </a:solidFill>
              </a:rPr>
              <a:t>screening tools </a:t>
            </a:r>
            <a:r>
              <a:rPr lang="en-US" dirty="0"/>
              <a:t>only and that a </a:t>
            </a:r>
            <a:r>
              <a:rPr lang="en-US" dirty="0">
                <a:solidFill>
                  <a:srgbClr val="FF0000"/>
                </a:solidFill>
              </a:rPr>
              <a:t>negative result does not </a:t>
            </a:r>
            <a:r>
              <a:rPr lang="en-US" dirty="0" smtClean="0">
                <a:solidFill>
                  <a:srgbClr val="FF0000"/>
                </a:solidFill>
              </a:rPr>
              <a:t>rule out </a:t>
            </a:r>
            <a:r>
              <a:rPr lang="en-US" dirty="0">
                <a:solidFill>
                  <a:srgbClr val="FF0000"/>
                </a:solidFill>
              </a:rPr>
              <a:t>presence of the disease or the antigen</a:t>
            </a:r>
            <a:r>
              <a:rPr lang="en-US" dirty="0"/>
              <a:t>. The quantity of </a:t>
            </a:r>
            <a:r>
              <a:rPr lang="en-US" dirty="0" smtClean="0"/>
              <a:t>antigen or </a:t>
            </a:r>
            <a:r>
              <a:rPr lang="en-US" dirty="0"/>
              <a:t>antibody may be below the sensitivity of the test system</a:t>
            </a:r>
            <a:r>
              <a:rPr lang="en-US" dirty="0" smtClean="0"/>
              <a:t>.</a:t>
            </a:r>
          </a:p>
          <a:p>
            <a:endParaRPr lang="en-US" dirty="0"/>
          </a:p>
          <a:p>
            <a:endParaRPr lang="en-US" dirty="0" smtClean="0"/>
          </a:p>
          <a:p>
            <a:r>
              <a:rPr lang="en-US" dirty="0" smtClean="0"/>
              <a:t>Techniques must be standardized regarding the concentration of antigen, incubation time, temperature, diluent, and the method of reading.</a:t>
            </a:r>
            <a:endParaRPr lang="en-US" dirty="0"/>
          </a:p>
        </p:txBody>
      </p:sp>
    </p:spTree>
    <p:extLst>
      <p:ext uri="{BB962C8B-B14F-4D97-AF65-F5344CB8AC3E}">
        <p14:creationId xmlns:p14="http://schemas.microsoft.com/office/powerpoint/2010/main" val="1588637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Quality Control of DW</a:t>
            </a:r>
          </a:p>
          <a:p>
            <a:r>
              <a:rPr lang="en-US" dirty="0" smtClean="0"/>
              <a:t>Quality Control of Centrifuge</a:t>
            </a:r>
          </a:p>
          <a:p>
            <a:endParaRPr lang="en-US" dirty="0" smtClean="0"/>
          </a:p>
          <a:p>
            <a:endParaRPr lang="en-US" dirty="0" smtClean="0"/>
          </a:p>
          <a:p>
            <a:endParaRPr lang="en-US" dirty="0"/>
          </a:p>
          <a:p>
            <a:endParaRPr lang="en-US" dirty="0"/>
          </a:p>
        </p:txBody>
      </p:sp>
      <p:sp>
        <p:nvSpPr>
          <p:cNvPr id="4" name="Title 1"/>
          <p:cNvSpPr>
            <a:spLocks noGrp="1"/>
          </p:cNvSpPr>
          <p:nvPr>
            <p:ph type="title"/>
          </p:nvPr>
        </p:nvSpPr>
        <p:spPr/>
        <p:txBody>
          <a:bodyPr/>
          <a:lstStyle/>
          <a:p>
            <a:r>
              <a:rPr lang="en-US" b="1" dirty="0" smtClean="0">
                <a:solidFill>
                  <a:srgbClr val="7030A0"/>
                </a:solidFill>
              </a:rPr>
              <a:t>Quality Control in Serology Lab</a:t>
            </a:r>
            <a:endParaRPr lang="en-US" b="1" dirty="0">
              <a:solidFill>
                <a:srgbClr val="7030A0"/>
              </a:solidFill>
            </a:endParaRPr>
          </a:p>
        </p:txBody>
      </p:sp>
    </p:spTree>
    <p:extLst>
      <p:ext uri="{BB962C8B-B14F-4D97-AF65-F5344CB8AC3E}">
        <p14:creationId xmlns:p14="http://schemas.microsoft.com/office/powerpoint/2010/main" val="2098408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948" y="97089"/>
            <a:ext cx="10515600" cy="428959"/>
          </a:xfrm>
        </p:spPr>
        <p:txBody>
          <a:bodyPr>
            <a:normAutofit fontScale="90000"/>
          </a:bodyPr>
          <a:lstStyle/>
          <a:p>
            <a:pPr algn="r" rtl="1"/>
            <a:r>
              <a:rPr lang="fa-IR" sz="2800" b="1" dirty="0" smtClean="0">
                <a:solidFill>
                  <a:srgbClr val="7030A0"/>
                </a:solidFill>
                <a:cs typeface="B Nazanin" panose="00000400000000000000" pitchFamily="2" charset="-78"/>
              </a:rPr>
              <a:t>نمونه ی یک </a:t>
            </a:r>
            <a:r>
              <a:rPr lang="en-US" sz="2800" b="1" dirty="0" smtClean="0">
                <a:solidFill>
                  <a:srgbClr val="7030A0"/>
                </a:solidFill>
                <a:cs typeface="B Nazanin" panose="00000400000000000000" pitchFamily="2" charset="-78"/>
              </a:rPr>
              <a:t>SOP</a:t>
            </a:r>
            <a:r>
              <a:rPr lang="fa-IR" sz="2800" b="1" dirty="0" smtClean="0">
                <a:solidFill>
                  <a:srgbClr val="7030A0"/>
                </a:solidFill>
                <a:cs typeface="B Nazanin" panose="00000400000000000000" pitchFamily="2" charset="-78"/>
              </a:rPr>
              <a:t> : دستورالعمل روش انجام آزمایش </a:t>
            </a:r>
            <a:r>
              <a:rPr lang="en-US" sz="2800" b="1" dirty="0" smtClean="0">
                <a:solidFill>
                  <a:srgbClr val="7030A0"/>
                </a:solidFill>
                <a:cs typeface="B Nazanin" panose="00000400000000000000" pitchFamily="2" charset="-78"/>
              </a:rPr>
              <a:t>Wright-Tube</a:t>
            </a:r>
            <a:endParaRPr lang="en-US" sz="2800" b="1" dirty="0">
              <a:solidFill>
                <a:srgbClr val="7030A0"/>
              </a:solidFill>
              <a:cs typeface="B Nazanin" panose="00000400000000000000" pitchFamily="2" charset="-78"/>
            </a:endParaRPr>
          </a:p>
        </p:txBody>
      </p:sp>
      <p:sp>
        <p:nvSpPr>
          <p:cNvPr id="3" name="Content Placeholder 2"/>
          <p:cNvSpPr>
            <a:spLocks noGrp="1"/>
          </p:cNvSpPr>
          <p:nvPr>
            <p:ph idx="1"/>
          </p:nvPr>
        </p:nvSpPr>
        <p:spPr>
          <a:xfrm>
            <a:off x="208547" y="526048"/>
            <a:ext cx="11598442" cy="6211636"/>
          </a:xfrm>
        </p:spPr>
        <p:txBody>
          <a:bodyPr>
            <a:noAutofit/>
          </a:bodyPr>
          <a:lstStyle/>
          <a:p>
            <a:pPr marL="0" indent="0" algn="r" rtl="1">
              <a:buNone/>
            </a:pPr>
            <a:r>
              <a:rPr lang="en-US" sz="1200" dirty="0">
                <a:cs typeface="B Nazanin" panose="00000400000000000000" pitchFamily="2" charset="-78"/>
              </a:rPr>
              <a:t/>
            </a:r>
            <a:br>
              <a:rPr lang="en-US" sz="1200" dirty="0">
                <a:cs typeface="B Nazanin" panose="00000400000000000000" pitchFamily="2" charset="-78"/>
              </a:rPr>
            </a:br>
            <a:r>
              <a:rPr lang="fa-IR" sz="1200" dirty="0" smtClean="0">
                <a:cs typeface="B Nazanin" panose="00000400000000000000" pitchFamily="2" charset="-78"/>
              </a:rPr>
              <a:t>هدف</a:t>
            </a:r>
            <a:r>
              <a:rPr lang="fa-IR" sz="1200" dirty="0">
                <a:cs typeface="B Nazanin" panose="00000400000000000000" pitchFamily="2" charset="-78"/>
              </a:rPr>
              <a:t>:</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انجام صحیح آزمایش رایت بر اساس روش لوله ای .</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smtClean="0">
                <a:cs typeface="B Nazanin" panose="00000400000000000000" pitchFamily="2" charset="-78"/>
              </a:rPr>
              <a:t>دامنه</a:t>
            </a:r>
            <a:r>
              <a:rPr lang="fa-IR" sz="1200" dirty="0">
                <a:cs typeface="B Nazanin" panose="00000400000000000000" pitchFamily="2" charset="-78"/>
              </a:rPr>
              <a:t> کاربرد:</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این دستورالعمل جهت انجام آزمایش </a:t>
            </a:r>
            <a:r>
              <a:rPr lang="en-US" sz="1200" dirty="0">
                <a:cs typeface="B Nazanin" panose="00000400000000000000" pitchFamily="2" charset="-78"/>
              </a:rPr>
              <a:t>Wright </a:t>
            </a:r>
            <a:r>
              <a:rPr lang="fa-IR" sz="1200" dirty="0">
                <a:cs typeface="B Nazanin" panose="00000400000000000000" pitchFamily="2" charset="-78"/>
              </a:rPr>
              <a:t>در نمونه سرم انسانی انسان توسط روش لوله ای در بخش ایمونولوژی آزمایشگاه کاربرد دارد .</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smtClean="0">
                <a:cs typeface="B Nazanin" panose="00000400000000000000" pitchFamily="2" charset="-78"/>
              </a:rPr>
              <a:t>صلاحیت </a:t>
            </a:r>
            <a:r>
              <a:rPr lang="fa-IR" sz="1200" dirty="0">
                <a:cs typeface="B Nazanin" panose="00000400000000000000" pitchFamily="2" charset="-78"/>
              </a:rPr>
              <a:t>و شایستگی کاربر: </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جهت حصول اطمینان از نحوه صحیح این آزمایش توسط پرسنل بخش، مطالعه کامل این دستورالعمل همراه با گذراندن دوره آزمایشی به مدت 7 روز کاری یا حداقل 5 </a:t>
            </a:r>
            <a:r>
              <a:rPr lang="en-US" sz="1200" dirty="0">
                <a:cs typeface="B Nazanin" panose="00000400000000000000" pitchFamily="2" charset="-78"/>
              </a:rPr>
              <a:t>RUN </a:t>
            </a:r>
            <a:r>
              <a:rPr lang="fa-IR" sz="1200" dirty="0">
                <a:cs typeface="B Nazanin" panose="00000400000000000000" pitchFamily="2" charset="-78"/>
              </a:rPr>
              <a:t>کاری تحت نظر مسوول بخش مربوطه الزامی است.</a:t>
            </a:r>
            <a:br>
              <a:rPr lang="fa-IR" sz="1200" dirty="0">
                <a:cs typeface="B Nazanin" panose="00000400000000000000" pitchFamily="2" charset="-78"/>
              </a:rPr>
            </a:br>
            <a:r>
              <a:rPr lang="fa-IR" sz="1200" dirty="0" smtClean="0">
                <a:cs typeface="B Nazanin" panose="00000400000000000000" pitchFamily="2" charset="-78"/>
              </a:rPr>
              <a:t>اقدامات </a:t>
            </a:r>
            <a:r>
              <a:rPr lang="fa-IR" sz="1200" dirty="0">
                <a:cs typeface="B Nazanin" panose="00000400000000000000" pitchFamily="2" charset="-78"/>
              </a:rPr>
              <a:t>وابسته : </a:t>
            </a:r>
            <a:br>
              <a:rPr lang="fa-IR" sz="1200" dirty="0">
                <a:cs typeface="B Nazanin" panose="00000400000000000000" pitchFamily="2" charset="-78"/>
              </a:rPr>
            </a:br>
            <a:r>
              <a:rPr lang="fa-IR" sz="1200" dirty="0">
                <a:cs typeface="B Nazanin" panose="00000400000000000000" pitchFamily="2" charset="-78"/>
              </a:rPr>
              <a:t>آگاهی اساس آزمایش </a:t>
            </a:r>
            <a:r>
              <a:rPr lang="en-US" sz="1200" dirty="0">
                <a:cs typeface="B Nazanin" panose="00000400000000000000" pitchFamily="2" charset="-78"/>
              </a:rPr>
              <a:t>Wright </a:t>
            </a:r>
            <a:r>
              <a:rPr lang="fa-IR" sz="1200" dirty="0">
                <a:cs typeface="B Nazanin" panose="00000400000000000000" pitchFamily="2" charset="-78"/>
              </a:rPr>
              <a:t>به روش لوله ای</a:t>
            </a:r>
            <a:br>
              <a:rPr lang="fa-IR" sz="1200" dirty="0">
                <a:cs typeface="B Nazanin" panose="00000400000000000000" pitchFamily="2" charset="-78"/>
              </a:rPr>
            </a:br>
            <a:r>
              <a:rPr lang="fa-IR" sz="1200" dirty="0">
                <a:cs typeface="B Nazanin" panose="00000400000000000000" pitchFamily="2" charset="-78"/>
              </a:rPr>
              <a:t>آگاهی از محدوده رفرانس </a:t>
            </a:r>
            <a:r>
              <a:rPr lang="en-US" sz="1200" dirty="0">
                <a:cs typeface="B Nazanin" panose="00000400000000000000" pitchFamily="2" charset="-78"/>
              </a:rPr>
              <a:t>Wright </a:t>
            </a:r>
            <a:r>
              <a:rPr lang="fa-IR" sz="1200" dirty="0">
                <a:cs typeface="B Nazanin" panose="00000400000000000000" pitchFamily="2" charset="-78"/>
              </a:rPr>
              <a:t>در سرم و تغییر مقدار آن در بیماری های مختلف</a:t>
            </a:r>
            <a:br>
              <a:rPr lang="fa-IR" sz="1200" dirty="0">
                <a:cs typeface="B Nazanin" panose="00000400000000000000" pitchFamily="2" charset="-78"/>
              </a:rPr>
            </a:br>
            <a:r>
              <a:rPr lang="fa-IR" sz="1200" dirty="0">
                <a:cs typeface="B Nazanin" panose="00000400000000000000" pitchFamily="2" charset="-78"/>
              </a:rPr>
              <a:t>آگاهی از برنامه کنترل کیفی آزمایشگاه</a:t>
            </a:r>
            <a:br>
              <a:rPr lang="fa-IR" sz="1200" dirty="0">
                <a:cs typeface="B Nazanin" panose="00000400000000000000" pitchFamily="2" charset="-78"/>
              </a:rPr>
            </a:br>
            <a:r>
              <a:rPr lang="fa-IR" sz="1200" dirty="0">
                <a:cs typeface="B Nazanin" panose="00000400000000000000" pitchFamily="2" charset="-78"/>
              </a:rPr>
              <a:t>آشنایی با اپراتوری و تحلیل نتایج دریافت شده از دستگاه</a:t>
            </a:r>
            <a:br>
              <a:rPr lang="fa-IR" sz="1200" dirty="0">
                <a:cs typeface="B Nazanin" panose="00000400000000000000" pitchFamily="2" charset="-78"/>
              </a:rPr>
            </a:br>
            <a:r>
              <a:rPr lang="fa-IR" sz="1200" dirty="0">
                <a:cs typeface="B Nazanin" panose="00000400000000000000" pitchFamily="2" charset="-78"/>
              </a:rPr>
              <a:t>آگاهی از اصول ایمنی در آزمایشگاه </a:t>
            </a:r>
            <a:br>
              <a:rPr lang="fa-IR" sz="1200" dirty="0">
                <a:cs typeface="B Nazanin" panose="00000400000000000000" pitchFamily="2" charset="-78"/>
              </a:rPr>
            </a:br>
            <a:r>
              <a:rPr lang="fa-IR" sz="1200" dirty="0" smtClean="0">
                <a:cs typeface="B Nazanin" panose="00000400000000000000" pitchFamily="2" charset="-78"/>
              </a:rPr>
              <a:t>نمونه </a:t>
            </a:r>
            <a:r>
              <a:rPr lang="fa-IR" sz="1200" dirty="0">
                <a:cs typeface="B Nazanin" panose="00000400000000000000" pitchFamily="2" charset="-78"/>
              </a:rPr>
              <a:t>لازم و موارد رد نمونه :</a:t>
            </a:r>
            <a:br>
              <a:rPr lang="fa-IR" sz="1200" dirty="0">
                <a:cs typeface="B Nazanin" panose="00000400000000000000" pitchFamily="2" charset="-78"/>
              </a:rPr>
            </a:br>
            <a:r>
              <a:rPr lang="fa-IR" sz="1200" dirty="0">
                <a:cs typeface="B Nazanin" panose="00000400000000000000" pitchFamily="2" charset="-78"/>
              </a:rPr>
              <a:t>نمونه سرم </a:t>
            </a:r>
            <a:r>
              <a:rPr lang="fa-IR" sz="1200" dirty="0" smtClean="0">
                <a:cs typeface="B Nazanin" panose="00000400000000000000" pitchFamily="2" charset="-78"/>
              </a:rPr>
              <a:t>تازه. نمونه </a:t>
            </a:r>
            <a:r>
              <a:rPr lang="fa-IR" sz="1200" dirty="0">
                <a:cs typeface="B Nazanin" panose="00000400000000000000" pitchFamily="2" charset="-78"/>
              </a:rPr>
              <a:t>نباید همولیز ، لیپمیک و یا ایکتریک </a:t>
            </a:r>
            <a:r>
              <a:rPr lang="fa-IR" sz="1200" dirty="0" smtClean="0">
                <a:cs typeface="B Nazanin" panose="00000400000000000000" pitchFamily="2" charset="-78"/>
              </a:rPr>
              <a:t>باشد. نمونه </a:t>
            </a:r>
            <a:r>
              <a:rPr lang="fa-IR" sz="1200" dirty="0">
                <a:cs typeface="B Nazanin" panose="00000400000000000000" pitchFamily="2" charset="-78"/>
              </a:rPr>
              <a:t>باید شفاف و فاقد هر گونه </a:t>
            </a:r>
            <a:r>
              <a:rPr lang="en-US" sz="1200" dirty="0">
                <a:cs typeface="B Nazanin" panose="00000400000000000000" pitchFamily="2" charset="-78"/>
              </a:rPr>
              <a:t>Clot </a:t>
            </a:r>
            <a:r>
              <a:rPr lang="fa-IR" sz="1200" dirty="0">
                <a:cs typeface="B Nazanin" panose="00000400000000000000" pitchFamily="2" charset="-78"/>
              </a:rPr>
              <a:t>و یا رشته های فیبرین </a:t>
            </a:r>
            <a:r>
              <a:rPr lang="fa-IR" sz="1200" dirty="0" smtClean="0">
                <a:cs typeface="B Nazanin" panose="00000400000000000000" pitchFamily="2" charset="-78"/>
              </a:rPr>
              <a:t>باشد. حداقل </a:t>
            </a:r>
            <a:r>
              <a:rPr lang="fa-IR" sz="1200" dirty="0">
                <a:cs typeface="B Nazanin" panose="00000400000000000000" pitchFamily="2" charset="-78"/>
              </a:rPr>
              <a:t>حجم مورد نیاز برای سنجش </a:t>
            </a:r>
            <a:r>
              <a:rPr lang="en-US" sz="1200" dirty="0">
                <a:cs typeface="B Nazanin" panose="00000400000000000000" pitchFamily="2" charset="-78"/>
              </a:rPr>
              <a:t>Wright </a:t>
            </a:r>
            <a:r>
              <a:rPr lang="fa-IR" sz="1200" dirty="0">
                <a:cs typeface="B Nazanin" panose="00000400000000000000" pitchFamily="2" charset="-78"/>
              </a:rPr>
              <a:t>توسط روش اسلایدی مقدار 100 میکرولیتر می </a:t>
            </a:r>
            <a:r>
              <a:rPr lang="fa-IR" sz="1200" dirty="0" smtClean="0">
                <a:cs typeface="B Nazanin" panose="00000400000000000000" pitchFamily="2" charset="-78"/>
              </a:rPr>
              <a:t>باشد. ذخیره </a:t>
            </a:r>
            <a:r>
              <a:rPr lang="fa-IR" sz="1200" dirty="0">
                <a:cs typeface="B Nazanin" panose="00000400000000000000" pitchFamily="2" charset="-78"/>
              </a:rPr>
              <a:t>سازی نمونه در دمای 2-8°</a:t>
            </a:r>
            <a:r>
              <a:rPr lang="en-US" sz="1200" dirty="0">
                <a:cs typeface="B Nazanin" panose="00000400000000000000" pitchFamily="2" charset="-78"/>
              </a:rPr>
              <a:t>c </a:t>
            </a:r>
            <a:r>
              <a:rPr lang="fa-IR" sz="1200" dirty="0">
                <a:cs typeface="B Nazanin" panose="00000400000000000000" pitchFamily="2" charset="-78"/>
              </a:rPr>
              <a:t>به مدت 7 </a:t>
            </a:r>
            <a:r>
              <a:rPr lang="fa-IR" sz="1200" dirty="0" smtClean="0">
                <a:cs typeface="B Nazanin" panose="00000400000000000000" pitchFamily="2" charset="-78"/>
              </a:rPr>
              <a:t>روز ذخیره </a:t>
            </a:r>
            <a:r>
              <a:rPr lang="fa-IR" sz="1200" dirty="0">
                <a:cs typeface="B Nazanin" panose="00000400000000000000" pitchFamily="2" charset="-78"/>
              </a:rPr>
              <a:t>سازی نمونه در دمای -20°</a:t>
            </a:r>
            <a:r>
              <a:rPr lang="en-US" sz="1200" dirty="0">
                <a:cs typeface="B Nazanin" panose="00000400000000000000" pitchFamily="2" charset="-78"/>
              </a:rPr>
              <a:t>c  </a:t>
            </a:r>
            <a:r>
              <a:rPr lang="fa-IR" sz="1200" dirty="0">
                <a:cs typeface="B Nazanin" panose="00000400000000000000" pitchFamily="2" charset="-78"/>
              </a:rPr>
              <a:t>جهت نگهداری طولانی </a:t>
            </a:r>
            <a:r>
              <a:rPr lang="fa-IR" sz="1200" dirty="0" smtClean="0">
                <a:cs typeface="B Nazanin" panose="00000400000000000000" pitchFamily="2" charset="-78"/>
              </a:rPr>
              <a:t>مدت. نمونه </a:t>
            </a:r>
            <a:r>
              <a:rPr lang="fa-IR" sz="1200" dirty="0">
                <a:cs typeface="B Nazanin" panose="00000400000000000000" pitchFamily="2" charset="-78"/>
              </a:rPr>
              <a:t>های ذخیره شده در فریز بعد از دفریز شدن باید توسط ورتکس، همگن </a:t>
            </a:r>
            <a:r>
              <a:rPr lang="fa-IR" sz="1200" dirty="0" smtClean="0">
                <a:cs typeface="B Nazanin" panose="00000400000000000000" pitchFamily="2" charset="-78"/>
              </a:rPr>
              <a:t>شوند. از </a:t>
            </a:r>
            <a:r>
              <a:rPr lang="fa-IR" sz="1200" dirty="0">
                <a:cs typeface="B Nazanin" panose="00000400000000000000" pitchFamily="2" charset="-78"/>
              </a:rPr>
              <a:t>فریز کردن نمونه هایی که قبلاً دفریز شده اند به شدت اجتناب شود .</a:t>
            </a:r>
            <a:br>
              <a:rPr lang="fa-IR" sz="1200" dirty="0">
                <a:cs typeface="B Nazanin" panose="00000400000000000000" pitchFamily="2" charset="-78"/>
              </a:rPr>
            </a:br>
            <a:r>
              <a:rPr lang="fa-IR" sz="1200" dirty="0">
                <a:cs typeface="B Nazanin" panose="00000400000000000000" pitchFamily="2" charset="-78"/>
              </a:rPr>
              <a:t/>
            </a:r>
            <a:br>
              <a:rPr lang="fa-IR" sz="1200" dirty="0">
                <a:cs typeface="B Nazanin" panose="00000400000000000000" pitchFamily="2" charset="-78"/>
              </a:rPr>
            </a:br>
            <a:r>
              <a:rPr lang="fa-IR" sz="1200" dirty="0">
                <a:cs typeface="B Nazanin" panose="00000400000000000000" pitchFamily="2" charset="-78"/>
              </a:rPr>
              <a:t>لوازم مورد نیاز :</a:t>
            </a:r>
            <a:br>
              <a:rPr lang="fa-IR" sz="1200" dirty="0">
                <a:cs typeface="B Nazanin" panose="00000400000000000000" pitchFamily="2" charset="-78"/>
              </a:rPr>
            </a:br>
            <a:r>
              <a:rPr lang="fa-IR" sz="1200" dirty="0">
                <a:cs typeface="B Nazanin" panose="00000400000000000000" pitchFamily="2" charset="-78"/>
              </a:rPr>
              <a:t>آنتی ژن مخصوص لوله ای ساخت شرکت انستیتو پاستور ایران </a:t>
            </a:r>
            <a:r>
              <a:rPr lang="fa-IR" sz="1200" dirty="0" smtClean="0">
                <a:cs typeface="B Nazanin" panose="00000400000000000000" pitchFamily="2" charset="-78"/>
              </a:rPr>
              <a:t>. دستگاه روتاتور. پیپت </a:t>
            </a:r>
            <a:r>
              <a:rPr lang="fa-IR" sz="1200" dirty="0">
                <a:cs typeface="B Nazanin" panose="00000400000000000000" pitchFamily="2" charset="-78"/>
              </a:rPr>
              <a:t>1</a:t>
            </a:r>
            <a:r>
              <a:rPr lang="en-US" sz="1200" dirty="0" smtClean="0">
                <a:cs typeface="B Nazanin" panose="00000400000000000000" pitchFamily="2" charset="-78"/>
              </a:rPr>
              <a:t>ml</a:t>
            </a:r>
            <a:r>
              <a:rPr lang="fa-IR" sz="1200" dirty="0" smtClean="0">
                <a:cs typeface="B Nazanin" panose="00000400000000000000" pitchFamily="2" charset="-78"/>
              </a:rPr>
              <a:t>. سمپلر </a:t>
            </a:r>
            <a:r>
              <a:rPr lang="fa-IR" sz="1200" dirty="0">
                <a:cs typeface="B Nazanin" panose="00000400000000000000" pitchFamily="2" charset="-78"/>
              </a:rPr>
              <a:t>100 و 500 میکرولیتر کالیبر همراه با سر سمپلرهای نو یکبار مصرف </a:t>
            </a:r>
            <a:r>
              <a:rPr lang="fa-IR" sz="1200" dirty="0" smtClean="0">
                <a:cs typeface="B Nazanin" panose="00000400000000000000" pitchFamily="2" charset="-78"/>
              </a:rPr>
              <a:t>مناسب. اپلیکاتور.چراغ مطالعه.دستکش </a:t>
            </a:r>
            <a:r>
              <a:rPr lang="fa-IR" sz="1200" dirty="0">
                <a:cs typeface="B Nazanin" panose="00000400000000000000" pitchFamily="2" charset="-78"/>
              </a:rPr>
              <a:t>های یکبار مصرف</a:t>
            </a:r>
            <a:br>
              <a:rPr lang="fa-IR" sz="1200" dirty="0">
                <a:cs typeface="B Nazanin" panose="00000400000000000000" pitchFamily="2" charset="-78"/>
              </a:rPr>
            </a:br>
            <a:r>
              <a:rPr lang="fa-IR" sz="1200" dirty="0" smtClean="0">
                <a:cs typeface="B Nazanin" panose="00000400000000000000" pitchFamily="2" charset="-78"/>
              </a:rPr>
              <a:t>اساس </a:t>
            </a:r>
            <a:r>
              <a:rPr lang="fa-IR" sz="1200" dirty="0">
                <a:cs typeface="B Nazanin" panose="00000400000000000000" pitchFamily="2" charset="-78"/>
              </a:rPr>
              <a:t>آزمایش :</a:t>
            </a:r>
            <a:br>
              <a:rPr lang="fa-IR" sz="1200" dirty="0">
                <a:cs typeface="B Nazanin" panose="00000400000000000000" pitchFamily="2" charset="-78"/>
              </a:rPr>
            </a:br>
            <a:r>
              <a:rPr lang="fa-IR" sz="1200" dirty="0">
                <a:cs typeface="B Nazanin" panose="00000400000000000000" pitchFamily="2" charset="-78"/>
              </a:rPr>
              <a:t>اساس تكنيك مبتني بر آگلوتيناسيون مستقیم است. </a:t>
            </a:r>
            <a:r>
              <a:rPr lang="fa-IR" sz="1200" dirty="0" smtClean="0">
                <a:cs typeface="B Nazanin" panose="00000400000000000000" pitchFamily="2" charset="-78"/>
              </a:rPr>
              <a:t> در </a:t>
            </a:r>
            <a:r>
              <a:rPr lang="fa-IR" sz="1200" dirty="0">
                <a:cs typeface="B Nazanin" panose="00000400000000000000" pitchFamily="2" charset="-78"/>
              </a:rPr>
              <a:t>صورت حضور آنتی بادی های ضد بروسلا در سرم ، این آنتی بادی ها با آنتی ژن رایت لوله ای تشکیل کمپلکس داده و آگلوتینه مشاهده می شود .</a:t>
            </a:r>
            <a:br>
              <a:rPr lang="fa-IR" sz="1200" dirty="0">
                <a:cs typeface="B Nazanin" panose="00000400000000000000" pitchFamily="2" charset="-78"/>
              </a:rPr>
            </a:br>
            <a:r>
              <a:rPr lang="fa-IR" sz="1200" dirty="0" smtClean="0">
                <a:cs typeface="B Nazanin" panose="00000400000000000000" pitchFamily="2" charset="-78"/>
              </a:rPr>
              <a:t>روش </a:t>
            </a:r>
            <a:r>
              <a:rPr lang="fa-IR" sz="1200" dirty="0">
                <a:cs typeface="B Nazanin" panose="00000400000000000000" pitchFamily="2" charset="-78"/>
              </a:rPr>
              <a:t>انجام آزمایش :</a:t>
            </a:r>
            <a:br>
              <a:rPr lang="fa-IR" sz="1200" dirty="0">
                <a:cs typeface="B Nazanin" panose="00000400000000000000" pitchFamily="2" charset="-78"/>
              </a:rPr>
            </a:br>
            <a:r>
              <a:rPr lang="fa-IR" sz="1200" dirty="0">
                <a:cs typeface="B Nazanin" panose="00000400000000000000" pitchFamily="2" charset="-78"/>
              </a:rPr>
              <a:t>قبل از مصرف معرف ها و كنترل ها آنها را به دماي محيط </a:t>
            </a:r>
            <a:r>
              <a:rPr lang="fa-IR" sz="1200" dirty="0" smtClean="0">
                <a:cs typeface="B Nazanin" panose="00000400000000000000" pitchFamily="2" charset="-78"/>
              </a:rPr>
              <a:t>برسانيد. به </a:t>
            </a:r>
            <a:r>
              <a:rPr lang="fa-IR" sz="1200" dirty="0">
                <a:cs typeface="B Nazanin" panose="00000400000000000000" pitchFamily="2" charset="-78"/>
              </a:rPr>
              <a:t>هنگام مصرف آنتی ژن رایت لوله ای، آن را به خوبي تكان دهيد تا به صورت هوموژن در </a:t>
            </a:r>
            <a:r>
              <a:rPr lang="fa-IR" sz="1200" dirty="0" smtClean="0">
                <a:cs typeface="B Nazanin" panose="00000400000000000000" pitchFamily="2" charset="-78"/>
              </a:rPr>
              <a:t>آيد. تعداد </a:t>
            </a:r>
            <a:r>
              <a:rPr lang="fa-IR" sz="1200" dirty="0">
                <a:cs typeface="B Nazanin" panose="00000400000000000000" pitchFamily="2" charset="-78"/>
              </a:rPr>
              <a:t>9  لوله آزمايش سرولوژي را در جا لوله اي مناسب قرار داده و در لوله اول 1</a:t>
            </a:r>
            <a:r>
              <a:rPr lang="en-US" sz="1200" dirty="0">
                <a:cs typeface="B Nazanin" panose="00000400000000000000" pitchFamily="2" charset="-78"/>
              </a:rPr>
              <a:t>ml </a:t>
            </a:r>
            <a:r>
              <a:rPr lang="fa-IR" sz="1200" dirty="0">
                <a:cs typeface="B Nazanin" panose="00000400000000000000" pitchFamily="2" charset="-78"/>
              </a:rPr>
              <a:t>سرم فیزیولوژی ریخته و 100 میکرولیتر از آن را بردارید و به جای آن 100 میکرولیتر از سرم را </a:t>
            </a:r>
            <a:r>
              <a:rPr lang="fa-IR" sz="1200" dirty="0" smtClean="0">
                <a:cs typeface="B Nazanin" panose="00000400000000000000" pitchFamily="2" charset="-78"/>
              </a:rPr>
              <a:t>بریزید. به </a:t>
            </a:r>
            <a:r>
              <a:rPr lang="fa-IR" sz="1200" dirty="0">
                <a:cs typeface="B Nazanin" panose="00000400000000000000" pitchFamily="2" charset="-78"/>
              </a:rPr>
              <a:t>ساير لوله ها مقدار  0.5</a:t>
            </a:r>
            <a:r>
              <a:rPr lang="en-US" sz="1200" dirty="0">
                <a:cs typeface="B Nazanin" panose="00000400000000000000" pitchFamily="2" charset="-78"/>
              </a:rPr>
              <a:t>ml </a:t>
            </a:r>
            <a:r>
              <a:rPr lang="fa-IR" sz="1200" dirty="0">
                <a:cs typeface="B Nazanin" panose="00000400000000000000" pitchFamily="2" charset="-78"/>
              </a:rPr>
              <a:t>سرم فيزيولوژي </a:t>
            </a:r>
            <a:r>
              <a:rPr lang="fa-IR" sz="1200" dirty="0" smtClean="0">
                <a:cs typeface="B Nazanin" panose="00000400000000000000" pitchFamily="2" charset="-78"/>
              </a:rPr>
              <a:t>بريزيد.مقدار </a:t>
            </a:r>
            <a:r>
              <a:rPr lang="fa-IR" sz="1200" dirty="0">
                <a:cs typeface="B Nazanin" panose="00000400000000000000" pitchFamily="2" charset="-78"/>
              </a:rPr>
              <a:t>0.5</a:t>
            </a:r>
            <a:r>
              <a:rPr lang="en-US" sz="1200" dirty="0">
                <a:cs typeface="B Nazanin" panose="00000400000000000000" pitchFamily="2" charset="-78"/>
              </a:rPr>
              <a:t>ml </a:t>
            </a:r>
            <a:r>
              <a:rPr lang="fa-IR" sz="1200" dirty="0">
                <a:cs typeface="B Nazanin" panose="00000400000000000000" pitchFamily="2" charset="-78"/>
              </a:rPr>
              <a:t>از لوله اول برداشته و به لوله دوم اضافه كنيد پس از مخلوط كردن مقدار 0.5</a:t>
            </a:r>
            <a:r>
              <a:rPr lang="en-US" sz="1200" dirty="0">
                <a:cs typeface="B Nazanin" panose="00000400000000000000" pitchFamily="2" charset="-78"/>
              </a:rPr>
              <a:t>ml </a:t>
            </a:r>
            <a:r>
              <a:rPr lang="fa-IR" sz="1200" dirty="0">
                <a:cs typeface="B Nazanin" panose="00000400000000000000" pitchFamily="2" charset="-78"/>
              </a:rPr>
              <a:t>از آن را به لوله سوم اضافه كنيد و همين كار را تا لوله آخر ادامه دهيدو 0.5</a:t>
            </a:r>
            <a:r>
              <a:rPr lang="en-US" sz="1200" dirty="0">
                <a:cs typeface="B Nazanin" panose="00000400000000000000" pitchFamily="2" charset="-78"/>
              </a:rPr>
              <a:t>ml </a:t>
            </a:r>
            <a:r>
              <a:rPr lang="fa-IR" sz="1200" dirty="0">
                <a:cs typeface="B Nazanin" panose="00000400000000000000" pitchFamily="2" charset="-78"/>
              </a:rPr>
              <a:t>آخر را دور </a:t>
            </a:r>
            <a:r>
              <a:rPr lang="fa-IR" sz="1200" dirty="0" smtClean="0">
                <a:cs typeface="B Nazanin" panose="00000400000000000000" pitchFamily="2" charset="-78"/>
              </a:rPr>
              <a:t>بريزيد. به </a:t>
            </a:r>
            <a:r>
              <a:rPr lang="fa-IR" sz="1200" dirty="0">
                <a:cs typeface="B Nazanin" panose="00000400000000000000" pitchFamily="2" charset="-78"/>
              </a:rPr>
              <a:t>تمام لوله ها مقدار 0.5</a:t>
            </a:r>
            <a:r>
              <a:rPr lang="en-US" sz="1200" dirty="0">
                <a:cs typeface="B Nazanin" panose="00000400000000000000" pitchFamily="2" charset="-78"/>
              </a:rPr>
              <a:t>ml </a:t>
            </a:r>
            <a:r>
              <a:rPr lang="fa-IR" sz="1200" dirty="0">
                <a:cs typeface="B Nazanin" panose="00000400000000000000" pitchFamily="2" charset="-78"/>
              </a:rPr>
              <a:t>آنتی ژن رایت لوله ای اضافه </a:t>
            </a:r>
            <a:r>
              <a:rPr lang="fa-IR" sz="1200" dirty="0" smtClean="0">
                <a:cs typeface="B Nazanin" panose="00000400000000000000" pitchFamily="2" charset="-78"/>
              </a:rPr>
              <a:t>کنید. به </a:t>
            </a:r>
            <a:r>
              <a:rPr lang="fa-IR" sz="1200" dirty="0">
                <a:cs typeface="B Nazanin" panose="00000400000000000000" pitchFamily="2" charset="-78"/>
              </a:rPr>
              <a:t>این ترتیب تیتر ها به ترتیب 1:20-1:40 و ... می </a:t>
            </a:r>
            <a:r>
              <a:rPr lang="fa-IR" sz="1200" dirty="0" smtClean="0">
                <a:cs typeface="B Nazanin" panose="00000400000000000000" pitchFamily="2" charset="-78"/>
              </a:rPr>
              <a:t>باشند. براي </a:t>
            </a:r>
            <a:r>
              <a:rPr lang="fa-IR" sz="1200" dirty="0">
                <a:cs typeface="B Nazanin" panose="00000400000000000000" pitchFamily="2" charset="-78"/>
              </a:rPr>
              <a:t>تهيه شاهد منفي 0.5</a:t>
            </a:r>
            <a:r>
              <a:rPr lang="en-US" sz="1200" dirty="0">
                <a:cs typeface="B Nazanin" panose="00000400000000000000" pitchFamily="2" charset="-78"/>
              </a:rPr>
              <a:t>ml </a:t>
            </a:r>
            <a:r>
              <a:rPr lang="fa-IR" sz="1200" dirty="0">
                <a:cs typeface="B Nazanin" panose="00000400000000000000" pitchFamily="2" charset="-78"/>
              </a:rPr>
              <a:t>آنتي ژن رقيق شده يا آماده مصرف را در يك لوله ريخته و 0.5</a:t>
            </a:r>
            <a:r>
              <a:rPr lang="en-US" sz="1200" dirty="0">
                <a:cs typeface="B Nazanin" panose="00000400000000000000" pitchFamily="2" charset="-78"/>
              </a:rPr>
              <a:t>ml </a:t>
            </a:r>
            <a:r>
              <a:rPr lang="fa-IR" sz="1200" dirty="0">
                <a:cs typeface="B Nazanin" panose="00000400000000000000" pitchFamily="2" charset="-78"/>
              </a:rPr>
              <a:t>سرم فیزیولوژی به آن اضافه کنید.</a:t>
            </a:r>
            <a:br>
              <a:rPr lang="fa-IR" sz="1200" dirty="0">
                <a:cs typeface="B Nazanin" panose="00000400000000000000" pitchFamily="2" charset="-78"/>
              </a:rPr>
            </a:br>
            <a:r>
              <a:rPr lang="fa-IR" sz="1200" dirty="0">
                <a:cs typeface="B Nazanin" panose="00000400000000000000" pitchFamily="2" charset="-78"/>
              </a:rPr>
              <a:t>براي تهيه شاهد مثبت 0.5</a:t>
            </a:r>
            <a:r>
              <a:rPr lang="en-US" sz="1200" dirty="0">
                <a:cs typeface="B Nazanin" panose="00000400000000000000" pitchFamily="2" charset="-78"/>
              </a:rPr>
              <a:t>ml </a:t>
            </a:r>
            <a:r>
              <a:rPr lang="fa-IR" sz="1200" dirty="0">
                <a:cs typeface="B Nazanin" panose="00000400000000000000" pitchFamily="2" charset="-78"/>
              </a:rPr>
              <a:t>نمونه سرم مثبت رقیق شده را به 0.5</a:t>
            </a:r>
            <a:r>
              <a:rPr lang="en-US" sz="1200" dirty="0">
                <a:cs typeface="B Nazanin" panose="00000400000000000000" pitchFamily="2" charset="-78"/>
              </a:rPr>
              <a:t>ml </a:t>
            </a:r>
            <a:r>
              <a:rPr lang="fa-IR" sz="1200" dirty="0">
                <a:cs typeface="B Nazanin" panose="00000400000000000000" pitchFamily="2" charset="-78"/>
              </a:rPr>
              <a:t>سرم فیزیولوژی اضافه </a:t>
            </a:r>
            <a:r>
              <a:rPr lang="fa-IR" sz="1200" dirty="0" smtClean="0">
                <a:cs typeface="B Nazanin" panose="00000400000000000000" pitchFamily="2" charset="-78"/>
              </a:rPr>
              <a:t>کنید. لوله </a:t>
            </a:r>
            <a:r>
              <a:rPr lang="fa-IR" sz="1200" dirty="0">
                <a:cs typeface="B Nazanin" panose="00000400000000000000" pitchFamily="2" charset="-78"/>
              </a:rPr>
              <a:t>ها را به مدت 24 ساعت در انكوباتور 37 درجه سانتي گراد قرار دهید و بعد از آن زیر نور چراغ مطالعه از نظر آگلوتینه بررسی کنید.</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نکات ایمنی :</a:t>
            </a:r>
            <a:br>
              <a:rPr lang="fa-IR" sz="1200" dirty="0">
                <a:cs typeface="B Nazanin" panose="00000400000000000000" pitchFamily="2" charset="-78"/>
              </a:rPr>
            </a:br>
            <a:r>
              <a:rPr lang="fa-IR" sz="1200" dirty="0">
                <a:cs typeface="B Nazanin" panose="00000400000000000000" pitchFamily="2" charset="-78"/>
              </a:rPr>
              <a:t>از هرگونه خوردن و آشامیدن و کشیدن سیگار در محیط آزمایشگاه خودداری نمایید .</a:t>
            </a:r>
            <a:br>
              <a:rPr lang="fa-IR" sz="1200" dirty="0">
                <a:cs typeface="B Nazanin" panose="00000400000000000000" pitchFamily="2" charset="-78"/>
              </a:rPr>
            </a:br>
            <a:r>
              <a:rPr lang="fa-IR" sz="1200" dirty="0">
                <a:cs typeface="B Nazanin" panose="00000400000000000000" pitchFamily="2" charset="-78"/>
              </a:rPr>
              <a:t>از هرگونه تماس مستقیم با مواد بالقوه عفونت زا بدون استفاده از پوشش محافظ خودداری کنید .</a:t>
            </a:r>
            <a:br>
              <a:rPr lang="fa-IR" sz="1200" dirty="0">
                <a:cs typeface="B Nazanin" panose="00000400000000000000" pitchFamily="2" charset="-78"/>
              </a:rPr>
            </a:br>
            <a:r>
              <a:rPr lang="fa-IR" sz="1200" dirty="0">
                <a:cs typeface="B Nazanin" panose="00000400000000000000" pitchFamily="2" charset="-78"/>
              </a:rPr>
              <a:t>هرگونه محلول ریخته شده روی سطوح را توسط محلول هیپوکلریت سدیم 5%  ، ضد عفونی کنید .</a:t>
            </a:r>
            <a:endParaRPr lang="en-US" sz="1200" dirty="0">
              <a:cs typeface="B Nazanin" panose="00000400000000000000" pitchFamily="2" charset="-78"/>
            </a:endParaRPr>
          </a:p>
        </p:txBody>
      </p:sp>
    </p:spTree>
    <p:extLst>
      <p:ext uri="{BB962C8B-B14F-4D97-AF65-F5344CB8AC3E}">
        <p14:creationId xmlns:p14="http://schemas.microsoft.com/office/powerpoint/2010/main" val="313871330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8547" y="687682"/>
            <a:ext cx="10736179" cy="5447645"/>
          </a:xfrm>
          <a:prstGeom prst="rect">
            <a:avLst/>
          </a:prstGeom>
        </p:spPr>
        <p:txBody>
          <a:bodyPr wrap="square">
            <a:spAutoFit/>
          </a:bodyPr>
          <a:lstStyle/>
          <a:p>
            <a:pPr algn="r" rtl="1"/>
            <a:r>
              <a:rPr lang="fa-IR" sz="2400" b="1" i="0" dirty="0" smtClean="0">
                <a:solidFill>
                  <a:srgbClr val="7030A0"/>
                </a:solidFill>
                <a:effectLst/>
                <a:latin typeface="BHoma"/>
                <a:cs typeface="B Nazanin" panose="00000400000000000000" pitchFamily="2" charset="-78"/>
              </a:rPr>
              <a:t>دستورالعمل بخش سرولوژي:</a:t>
            </a: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1تحویل گروهی نمونه ها از نمونه گیری راس ساعت 12 همراه با لیست مربوط به بخش و چک کردن وجود یا عدم وجود هر یک از نمونه ها و مطابقت دادن با لیست ودر صورت عدم وجود نمونه مورد حتما پی گیری و به سوپر وایزر اطلاع داده شودوضمنا در فرم مربوطه(نامنطبق،اصلاحی وپیشگیرانه ثبت ونهایتا قرار دادن نمونه ها دردرب یخچال شماره 3در ردیف سرولوژی تا لحظه انجام ازمایش</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2-خارج  کردن محلول ها نیم ساعت قبل از شروع انجام کاراز یخچال شماره 3 تا به دمای محیط برسد </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3-چک کردن تاریخ انقضای تمام محلول های مورد استفاده</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4-درصورت باز کردن کیت جدیدنام کیت بایددر لیست مربوطه قید شود وتمام اصول مربوط به باز کردن که به شرح زیر است رعایت گردد: </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الف)وارد کردن نام وشرکت سازنده کیت</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ب )وارد کردن شماره سری ساخت وتاریخ انقضای کیت</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ج  )چک خود محلول که یک دست باشد وهیچ اگل</a:t>
            </a:r>
            <a:r>
              <a:rPr lang="fa-IR" dirty="0" smtClean="0">
                <a:solidFill>
                  <a:srgbClr val="000000"/>
                </a:solidFill>
                <a:latin typeface="WYekan"/>
                <a:cs typeface="B Nazanin" panose="00000400000000000000" pitchFamily="2" charset="-78"/>
              </a:rPr>
              <a:t>وتین</a:t>
            </a:r>
            <a:r>
              <a:rPr lang="fa-IR" b="0" i="0" dirty="0" smtClean="0">
                <a:solidFill>
                  <a:srgbClr val="000000"/>
                </a:solidFill>
                <a:effectLst/>
                <a:latin typeface="WYekan"/>
                <a:cs typeface="B Nazanin" panose="00000400000000000000" pitchFamily="2" charset="-78"/>
              </a:rPr>
              <a:t>ه ای نداشته باشد</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د   )چک کردن محلول به  وسیله کنترل مثبت ومنفی خود کیت وکنترلهای مثبت و منفی کیت قبل</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ه  )چک کردن محلول های کنترل مثبت و منفی کیت جدید با محلول های کیت قبلی</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و )چک کردن محلول های کیت جدید به وسیله ی سرم های مثبت و منفی نگهداری شده در فریزر،به عنوان کنترل سرم مثبت ومنفی</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ی )وارد کردن تاریخ باز کردن کیت در دفتروثبت تاریخ بر روی خود محلول</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5-   خارج کردن تمام سرم هااز درب یخچال وچیدن ومرتب کردن انها از روی شماره وسپس گرفتن لیست وشماره زدن ومطابقت دادن ان با لیست</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6- چک کردن تمام سرم هااز نظر کیفیت(همولیز،لیپمیک،فیبرین)وکمیت ودر صورت عدم تایید ورد نمونه مورد باید حتما در فرم مربوطه(نامنطبق ،اصلاحی وپیشگیرانه)ثبت ومورد به سوپر وایزر اطلاع داده شود تا هماهنگی های لازم انجام شود.</a:t>
            </a:r>
            <a:r>
              <a:rPr lang="fa-IR" dirty="0" smtClean="0">
                <a:cs typeface="B Nazanin" panose="00000400000000000000" pitchFamily="2" charset="-78"/>
              </a:rPr>
              <a:t/>
            </a:r>
            <a:br>
              <a:rPr lang="fa-IR" dirty="0" smtClean="0">
                <a:cs typeface="B Nazanin" panose="00000400000000000000" pitchFamily="2" charset="-78"/>
              </a:rPr>
            </a:br>
            <a:r>
              <a:rPr lang="fa-IR" b="0" i="0" dirty="0" smtClean="0">
                <a:solidFill>
                  <a:srgbClr val="000000"/>
                </a:solidFill>
                <a:effectLst/>
                <a:latin typeface="WYekan"/>
                <a:cs typeface="B Nazanin" panose="00000400000000000000" pitchFamily="2" charset="-78"/>
              </a:rPr>
              <a:t>7-شروع انجام تست ها مطابق </a:t>
            </a:r>
            <a:r>
              <a:rPr lang="en-US" b="0" i="0" dirty="0" smtClean="0">
                <a:solidFill>
                  <a:srgbClr val="000000"/>
                </a:solidFill>
                <a:effectLst/>
                <a:latin typeface="WYekan"/>
                <a:cs typeface="B Nazanin" panose="00000400000000000000" pitchFamily="2" charset="-78"/>
              </a:rPr>
              <a:t>SOP</a:t>
            </a:r>
            <a:r>
              <a:rPr lang="fa-IR" b="0" i="0" dirty="0" smtClean="0">
                <a:solidFill>
                  <a:srgbClr val="000000"/>
                </a:solidFill>
                <a:effectLst/>
                <a:latin typeface="WYekan"/>
                <a:cs typeface="B Nazanin" panose="00000400000000000000" pitchFamily="2" charset="-78"/>
              </a:rPr>
              <a:t>مربوط به تست های بخش سرلوژی.</a:t>
            </a:r>
            <a:endParaRPr lang="en-US" dirty="0">
              <a:cs typeface="B Nazanin" panose="00000400000000000000" pitchFamily="2" charset="-78"/>
            </a:endParaRPr>
          </a:p>
        </p:txBody>
      </p:sp>
    </p:spTree>
    <p:extLst>
      <p:ext uri="{BB962C8B-B14F-4D97-AF65-F5344CB8AC3E}">
        <p14:creationId xmlns:p14="http://schemas.microsoft.com/office/powerpoint/2010/main" val="424215428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415" y="102185"/>
            <a:ext cx="10515600" cy="860342"/>
          </a:xfrm>
        </p:spPr>
        <p:txBody>
          <a:bodyPr>
            <a:normAutofit/>
          </a:bodyPr>
          <a:lstStyle/>
          <a:p>
            <a:pPr algn="r"/>
            <a:r>
              <a:rPr lang="fa-IR" sz="3200" b="1" dirty="0" smtClean="0">
                <a:solidFill>
                  <a:srgbClr val="7030A0"/>
                </a:solidFill>
                <a:cs typeface="B Nazanin" panose="00000400000000000000" pitchFamily="2" charset="-78"/>
              </a:rPr>
              <a:t>دستورالعمل کنترل کیفی بخش سرولوژی</a:t>
            </a:r>
            <a:endParaRPr lang="en-US" sz="3200" b="1" dirty="0">
              <a:solidFill>
                <a:srgbClr val="7030A0"/>
              </a:solidFill>
              <a:cs typeface="B Nazanin" panose="00000400000000000000" pitchFamily="2" charset="-78"/>
            </a:endParaRPr>
          </a:p>
        </p:txBody>
      </p:sp>
      <p:sp>
        <p:nvSpPr>
          <p:cNvPr id="3" name="Content Placeholder 2"/>
          <p:cNvSpPr>
            <a:spLocks noGrp="1"/>
          </p:cNvSpPr>
          <p:nvPr>
            <p:ph idx="1"/>
          </p:nvPr>
        </p:nvSpPr>
        <p:spPr>
          <a:xfrm>
            <a:off x="300789" y="962526"/>
            <a:ext cx="11754853" cy="5743073"/>
          </a:xfrm>
        </p:spPr>
        <p:txBody>
          <a:bodyPr>
            <a:noAutofit/>
          </a:bodyPr>
          <a:lstStyle/>
          <a:p>
            <a:pPr algn="r" rtl="1"/>
            <a:r>
              <a:rPr lang="fa-IR" sz="1400" b="1" dirty="0">
                <a:cs typeface="B Nazanin" panose="00000400000000000000" pitchFamily="2" charset="-78"/>
              </a:rPr>
              <a:t> 1- </a:t>
            </a:r>
            <a:r>
              <a:rPr lang="fa-IR" sz="1400" b="1" dirty="0">
                <a:solidFill>
                  <a:srgbClr val="7030A0"/>
                </a:solidFill>
                <a:cs typeface="B Nazanin" panose="00000400000000000000" pitchFamily="2" charset="-78"/>
              </a:rPr>
              <a:t>کنترل کیفی داخلی‬</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1-1- تایید صحت عملکرد دستگاه های آنلایزرهای ایمونوسرولوژی ( رادیو ایمونواسی، لایزا، لومینومتر، فلورومتر و سایر‬ آنلایزرها ) به هنگام نصب، پس از سرویس و یا سیکل زمانی مشخص ( آزمون های دقت و صحت: شامل بلانک گیری، تکرار‬ پذیری، صحت عملکرد پروب ها / بازوها / ریل ها، پایداری دمای انکوباتور، انتقال ناخواسته نمونه، انتقال ناخواسته معرف، بررسی‬ صحت خوانش مقدار، غلظت یا فعالیت آنالیت مورد نظر )‬</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نکته 1: تاییدیه صحت عملکرد دستگاه در مورد صحت خوانش مقدار، غلظت یا فعالیت آنالیت مورد نظر ممکن است توسط روش‬ مرجع، ماده مرجع، سرم کنترل، دو دستگاه مختلف و یا مقایسه بین آزمایشگاهی انجام شود.‬</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نکته 2: تایید صحت عملکرد سایر تجهیزات با الزامات مربوط به هر تجهیز ( نظیر آنچه به عنوان مثال در مورد آنلایزرهای‬ ایمونوسرولوژی بیان شد ) شامل: اتو، بن ماری، سمپلرها، دیسپنسرها، پیپت ها و سایر شیشه لات حجمی، ترمومترها، سانتریفیوژر،‬ کرنومتر و غیره باید انجام شده و نتایج آن ثبت گردد.</a:t>
            </a:r>
            <a:r>
              <a:rPr lang="fa-IR" sz="1200" dirty="0" smtClean="0">
                <a:cs typeface="B Nazanin" panose="00000400000000000000" pitchFamily="2" charset="-78"/>
              </a:rPr>
              <a:t>‬</a:t>
            </a:r>
            <a:br>
              <a:rPr lang="fa-IR" sz="1200" dirty="0" smtClean="0">
                <a:cs typeface="B Nazanin" panose="00000400000000000000" pitchFamily="2" charset="-78"/>
              </a:rPr>
            </a:br>
            <a:r>
              <a:rPr lang="fa-IR" sz="1200" dirty="0">
                <a:cs typeface="B Nazanin" panose="00000400000000000000" pitchFamily="2" charset="-78"/>
              </a:rPr>
              <a:t> 2-1- بررسی ظاهری کیت و کنترل های مصرفی از نظر پلمپ بودن، تاریخ مصرف، تغییر رنگ، شفافیت ول ها، محتویات کیت و‬ شرایط ظاهری با نمونه های قبلی‬</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3-1- بررسی نمونه های آزمایشگاهی از نظر وجود همولیز، لیپمیک، ایکتریک، فیبرین، حباب هوا و مواردی که می توانند در‬ آزمون تداخل ایجاد نمایند و ثبت آن در موارد علل رد نمونه.‬</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4-1- کنترل ماهیانه رندوم برخی از پارامترهای دستگاهی و محدوده مرجع در جوابدهی و انجام اقدام اصلاحی در صورت بروز‬ مغایرت.‬</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5-1- استفاده همزمان از حداقل دو سطح نمونه کنترل ( در صورت نبود، یک سطح و در بعضی از تست ها سه سطح ) مثالً محدوده‬ نرمال و بلا به صورت روزانه و رسم منحنی لوی جنینگ و بررسی و رعایت قوانین براساس وستگارد برای آزمون هایی که کاربری‬ بیشتری دارند و انجام و ثبت اقدام اصلاحی در مواردی که این قوانین نقض شده است.‬</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6-1- قرار دادن یک یا دو سرم کنترل و یک نمونه بیمار از ‪ </a:t>
            </a:r>
            <a:r>
              <a:rPr lang="en-US" sz="1200" dirty="0">
                <a:cs typeface="B Nazanin" panose="00000400000000000000" pitchFamily="2" charset="-78"/>
              </a:rPr>
              <a:t>Run‬</a:t>
            </a:r>
            <a:r>
              <a:rPr lang="fa-IR" sz="1200" dirty="0">
                <a:cs typeface="B Nazanin" panose="00000400000000000000" pitchFamily="2" charset="-78"/>
              </a:rPr>
              <a:t>قبلی در مورد تست های با پریود تکرار کمتروتست های نیمه‬ کمی و کیفی و بررسی نتیجه بدست آمده با نتیجه ومحدوده سرم کنترل و نمونه بیمار.‬</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7-1- دلتا چک روزانه تمامی نتایج غیر طبیعی( مقایسه نتایج غیر طبیعی فعلی با نتایج قبلی موجود در سوابق بیمار) این امر به منظور‬ کشف خطاهای اتفاقی در حوزه نتایج غیر طبیعی صورت می گیرد.‬</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8-1- تکرار برخی از آزمایشات که در محدوده های بحران، هشدار، بالا و پایین رنج اندازه گیری کیت قرائت شده اند و یا با بلاین‬ بیمار و سایر نتایج آزمایشگاهی وی تطابق ندارند. ( آزمایش ممکن است بر روی همان نمونه و یا نمونه جدید، با همان‬ روش/کیت/دستگاه و یا روش/کیت/دستگاهی دیگر انجام شود )‬</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9-1- استفاده از نمونه ناشناخته معلوم العیار بین کار توسط مسئول فنی، مسئول کنترل کیفی یا سوپروایزر به صورت راندوم‬</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10-1- محاسبه خطای مجاز آزمایشات اصلی و مقایسه آن با خطای مجاز بیان شده توسط مراجع ذیصلاح و در صورت لزوم انجام‬ اقدام اصلاحی‬</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11-1- تعیین و کنترل مشخصات عملکردی هر آزمایش با آنچه سازنده کیت بیان نموده است، از قبیل خطی بودن، حساسیت و‬ واکنش های تداخلی به هنگام راه اندازی آزمایش و یا تغییر در نوع کیت و یا پارامترهای دستگاه همچنین تیتراسیون با نمونه های‬ معلوم العیار در رابطه با آزمون های مرتبط‬</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21-1- نگهداری پیشگیرانه تجهیزات ایمونوسرولوژی ( ‪) </a:t>
            </a:r>
            <a:r>
              <a:rPr lang="en-US" sz="1200" dirty="0">
                <a:cs typeface="B Nazanin" panose="00000400000000000000" pitchFamily="2" charset="-78"/>
              </a:rPr>
              <a:t>PM‬‬</a:t>
            </a:r>
            <a:r>
              <a:rPr lang="en-US" sz="1200" dirty="0" smtClean="0">
                <a:cs typeface="B Nazanin" panose="00000400000000000000" pitchFamily="2" charset="-78"/>
              </a:rPr>
              <a:t/>
            </a:r>
            <a:br>
              <a:rPr lang="en-US" sz="1200" dirty="0" smtClean="0">
                <a:cs typeface="B Nazanin" panose="00000400000000000000" pitchFamily="2" charset="-78"/>
              </a:rPr>
            </a:br>
            <a:r>
              <a:rPr lang="en-US" sz="1200" dirty="0">
                <a:cs typeface="B Nazanin" panose="00000400000000000000" pitchFamily="2" charset="-78"/>
              </a:rPr>
              <a:t> 31-1- </a:t>
            </a:r>
            <a:r>
              <a:rPr lang="fa-IR" sz="1200" dirty="0">
                <a:cs typeface="B Nazanin" panose="00000400000000000000" pitchFamily="2" charset="-78"/>
              </a:rPr>
              <a:t>رعایت استانداردهای کیفی در آماده سازی آب مقطر مصرفی، استانداردها، معرف ها، سرم کنترل ها، کلایبراتورها و به‬ ویژه محلول های ‪ </a:t>
            </a:r>
            <a:r>
              <a:rPr lang="en-US" sz="1200" dirty="0">
                <a:cs typeface="B Nazanin" panose="00000400000000000000" pitchFamily="2" charset="-78"/>
              </a:rPr>
              <a:t>Wash‬</a:t>
            </a:r>
            <a:r>
              <a:rPr lang="fa-IR" sz="1200" dirty="0">
                <a:cs typeface="B Nazanin" panose="00000400000000000000" pitchFamily="2" charset="-78"/>
              </a:rPr>
              <a:t>ویژه هر تست</a:t>
            </a:r>
            <a:r>
              <a:rPr lang="fa-IR" sz="1200" dirty="0" smtClean="0">
                <a:cs typeface="B Nazanin" panose="00000400000000000000" pitchFamily="2" charset="-78"/>
              </a:rPr>
              <a:t>‬</a:t>
            </a:r>
            <a:br>
              <a:rPr lang="fa-IR" sz="1200" dirty="0" smtClean="0">
                <a:cs typeface="B Nazanin" panose="00000400000000000000" pitchFamily="2" charset="-78"/>
              </a:rPr>
            </a:br>
            <a:r>
              <a:rPr lang="fa-IR" sz="1200" dirty="0">
                <a:cs typeface="B Nazanin" panose="00000400000000000000" pitchFamily="2" charset="-78"/>
              </a:rPr>
              <a:t> 14-1- مقایسه کیت های جدید با کیت های قبلی که در آنها تغییراتی توسط سازنده بیان شده است و تصدیق و صحه گذاری آنها،‬ مثالً استفاده از کیت دیگر و یا روش دیگر برای مقایسه و کالیبراسیون در صورت وجود تفاوت قابل ملاحظه بین اختلاف میانگین‬ نتایج بیماران (‪)</a:t>
            </a:r>
            <a:r>
              <a:rPr lang="en-US" sz="1200" dirty="0">
                <a:cs typeface="B Nazanin" panose="00000400000000000000" pitchFamily="2" charset="-78"/>
              </a:rPr>
              <a:t>T-test‬‬</a:t>
            </a:r>
            <a:r>
              <a:rPr lang="en-US" sz="1200" dirty="0" smtClean="0">
                <a:cs typeface="B Nazanin" panose="00000400000000000000" pitchFamily="2" charset="-78"/>
              </a:rPr>
              <a:t/>
            </a:r>
            <a:br>
              <a:rPr lang="en-US" sz="1200" dirty="0" smtClean="0">
                <a:cs typeface="B Nazanin" panose="00000400000000000000" pitchFamily="2" charset="-78"/>
              </a:rPr>
            </a:br>
            <a:r>
              <a:rPr lang="en-US" sz="1200" dirty="0">
                <a:cs typeface="B Nazanin" panose="00000400000000000000" pitchFamily="2" charset="-78"/>
              </a:rPr>
              <a:t> 51-1- </a:t>
            </a:r>
            <a:r>
              <a:rPr lang="fa-IR" sz="1200" dirty="0">
                <a:cs typeface="B Nazanin" panose="00000400000000000000" pitchFamily="2" charset="-78"/>
              </a:rPr>
              <a:t>استفاده از نمونه کنترل یا نمونه بیمار ‪ </a:t>
            </a:r>
            <a:r>
              <a:rPr lang="en-US" sz="1200" dirty="0">
                <a:cs typeface="B Nazanin" panose="00000400000000000000" pitchFamily="2" charset="-78"/>
              </a:rPr>
              <a:t>Positive‬</a:t>
            </a:r>
            <a:r>
              <a:rPr lang="fa-IR" sz="1200" dirty="0">
                <a:cs typeface="B Nazanin" panose="00000400000000000000" pitchFamily="2" charset="-78"/>
              </a:rPr>
              <a:t>در مورد تست هایی که به صورت ‪ </a:t>
            </a:r>
            <a:r>
              <a:rPr lang="en-US" sz="1200" dirty="0">
                <a:cs typeface="B Nazanin" panose="00000400000000000000" pitchFamily="2" charset="-78"/>
              </a:rPr>
              <a:t>rapid‬</a:t>
            </a:r>
            <a:r>
              <a:rPr lang="fa-IR" sz="1200" dirty="0">
                <a:cs typeface="B Nazanin" panose="00000400000000000000" pitchFamily="2" charset="-78"/>
              </a:rPr>
              <a:t>یا تیتراسیون لوله ای انجام می‬ گیرد و نگهداشت سوابق نتایج آن ها</a:t>
            </a:r>
            <a:r>
              <a:rPr lang="fa-IR" sz="1200" dirty="0" smtClean="0">
                <a:cs typeface="B Nazanin" panose="00000400000000000000" pitchFamily="2" charset="-78"/>
              </a:rPr>
              <a:t>‬</a:t>
            </a:r>
            <a:br>
              <a:rPr lang="fa-IR" sz="1200" dirty="0" smtClean="0">
                <a:cs typeface="B Nazanin" panose="00000400000000000000" pitchFamily="2" charset="-78"/>
              </a:rPr>
            </a:br>
            <a:r>
              <a:rPr lang="fa-IR" sz="1200" dirty="0">
                <a:cs typeface="B Nazanin" panose="00000400000000000000" pitchFamily="2" charset="-78"/>
              </a:rPr>
              <a:t> </a:t>
            </a:r>
            <a:r>
              <a:rPr lang="fa-IR" sz="1600" b="1" dirty="0">
                <a:solidFill>
                  <a:srgbClr val="7030A0"/>
                </a:solidFill>
                <a:cs typeface="B Nazanin" panose="00000400000000000000" pitchFamily="2" charset="-78"/>
              </a:rPr>
              <a:t>2- کنترل کیفی خارجی‬</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1-2- استفاده از نمونه های برنامه ارزیابی خارجی کیفیت ایمونوسرولوژی موسسات ارائه کننده نمونه های کنترل کیفی خارجی‬ </a:t>
            </a:r>
            <a:r>
              <a:rPr lang="en-US" sz="1200" dirty="0" smtClean="0">
                <a:cs typeface="B Nazanin" panose="00000400000000000000" pitchFamily="2" charset="-78"/>
              </a:rPr>
              <a:t>‬‬</a:t>
            </a:r>
            <a:br>
              <a:rPr lang="en-US" sz="1200" dirty="0" smtClean="0">
                <a:cs typeface="B Nazanin" panose="00000400000000000000" pitchFamily="2" charset="-78"/>
              </a:rPr>
            </a:br>
            <a:r>
              <a:rPr lang="en-US" sz="1200" dirty="0">
                <a:cs typeface="B Nazanin" panose="00000400000000000000" pitchFamily="2" charset="-78"/>
              </a:rPr>
              <a:t> 2-2- </a:t>
            </a:r>
            <a:r>
              <a:rPr lang="fa-IR" sz="1200" dirty="0">
                <a:cs typeface="B Nazanin" panose="00000400000000000000" pitchFamily="2" charset="-78"/>
              </a:rPr>
              <a:t>استفاده از نمونه سایر آزمایشگاه های مورد اطمینان و مقایسه نتایج‬</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3-2- دریافت و ارسال نمونه های مشکوک یا مجهول از آزمایشگاه های معتبر نظیر ارسال نمونه با جواب مثبت ضعیف‬ (ارزیابی مقایسه ای نتایج مشکوک در بخش هورمون و ایمونوسرولوژی)</a:t>
            </a:r>
            <a:r>
              <a:rPr lang="fa-IR" sz="1200" dirty="0" smtClean="0">
                <a:cs typeface="B Nazanin" panose="00000400000000000000" pitchFamily="2" charset="-78"/>
              </a:rPr>
              <a:t>‬</a:t>
            </a:r>
            <a:br>
              <a:rPr lang="fa-IR" sz="1200" dirty="0" smtClean="0">
                <a:cs typeface="B Nazanin" panose="00000400000000000000" pitchFamily="2" charset="-78"/>
              </a:rPr>
            </a:br>
            <a:r>
              <a:rPr lang="fa-IR" sz="1200" dirty="0">
                <a:cs typeface="B Nazanin" panose="00000400000000000000" pitchFamily="2" charset="-78"/>
              </a:rPr>
              <a:t> 3- برنامه اجرائی تضمین کیفیت بخش ایمونوسرولوژی‬</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1-3- انجام ممیزی بر اساس چک لیست اختصاصی ایمونوسرولوژی توسط مسئول بخش / سوپروایزر/ مدیر کیفی در فواصل هر‬ سه ماه‬</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2-3- ارزیابی صلاحیت کارکنان بخش متناسب با نوع و حجم کار‬</a:t>
            </a:r>
            <a:r>
              <a:rPr lang="fa-IR" sz="1200" dirty="0" smtClean="0">
                <a:cs typeface="B Nazanin" panose="00000400000000000000" pitchFamily="2" charset="-78"/>
              </a:rPr>
              <a:t/>
            </a:r>
            <a:br>
              <a:rPr lang="fa-IR" sz="1200" dirty="0" smtClean="0">
                <a:cs typeface="B Nazanin" panose="00000400000000000000" pitchFamily="2" charset="-78"/>
              </a:rPr>
            </a:br>
            <a:r>
              <a:rPr lang="fa-IR" sz="1200" dirty="0">
                <a:cs typeface="B Nazanin" panose="00000400000000000000" pitchFamily="2" charset="-78"/>
              </a:rPr>
              <a:t> 3-3- آموزش مستمر کارکنان بخش براساس نیازسنجی‬</a:t>
            </a:r>
            <a:endParaRPr lang="en-US" sz="1200" dirty="0">
              <a:cs typeface="B Nazanin" panose="00000400000000000000" pitchFamily="2" charset="-78"/>
            </a:endParaRPr>
          </a:p>
        </p:txBody>
      </p:sp>
    </p:spTree>
    <p:extLst>
      <p:ext uri="{BB962C8B-B14F-4D97-AF65-F5344CB8AC3E}">
        <p14:creationId xmlns:p14="http://schemas.microsoft.com/office/powerpoint/2010/main" val="424742694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Still Immunology is Cool!</a:t>
            </a:r>
            <a:endParaRPr lang="en-US" b="1" dirty="0">
              <a:solidFill>
                <a:srgbClr val="7030A0"/>
              </a:solidFill>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327417" y="1577066"/>
            <a:ext cx="5537165" cy="4599897"/>
          </a:xfrm>
          <a:prstGeom prst="rect">
            <a:avLst/>
          </a:prstGeom>
        </p:spPr>
      </p:pic>
    </p:spTree>
    <p:extLst>
      <p:ext uri="{BB962C8B-B14F-4D97-AF65-F5344CB8AC3E}">
        <p14:creationId xmlns:p14="http://schemas.microsoft.com/office/powerpoint/2010/main" val="408315876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Category/ Complexity point of care</a:t>
            </a:r>
            <a:endParaRPr lang="en-US" dirty="0"/>
          </a:p>
        </p:txBody>
      </p:sp>
      <p:sp>
        <p:nvSpPr>
          <p:cNvPr id="3" name="Content Placeholder 2"/>
          <p:cNvSpPr>
            <a:spLocks noGrp="1"/>
          </p:cNvSpPr>
          <p:nvPr>
            <p:ph idx="1"/>
          </p:nvPr>
        </p:nvSpPr>
        <p:spPr/>
        <p:txBody>
          <a:bodyPr>
            <a:normAutofit lnSpcReduction="10000"/>
          </a:bodyPr>
          <a:lstStyle/>
          <a:p>
            <a:r>
              <a:rPr lang="en-US" dirty="0" smtClean="0"/>
              <a:t>1.Waived tests. Simple procedures with little chance of</a:t>
            </a:r>
          </a:p>
          <a:p>
            <a:r>
              <a:rPr lang="en-US" dirty="0" smtClean="0"/>
              <a:t>negative outcomes if performed inaccurately.</a:t>
            </a:r>
          </a:p>
          <a:p>
            <a:r>
              <a:rPr lang="en-US" dirty="0" smtClean="0"/>
              <a:t>2. Moderately complex tests. More complex than waived tests</a:t>
            </a:r>
          </a:p>
          <a:p>
            <a:r>
              <a:rPr lang="en-US" dirty="0" smtClean="0"/>
              <a:t>but usually automated (e.g., enzyme immunoassays).</a:t>
            </a:r>
          </a:p>
          <a:p>
            <a:r>
              <a:rPr lang="en-US" dirty="0" smtClean="0"/>
              <a:t>3. Highly complex tests. Usually </a:t>
            </a:r>
            <a:r>
              <a:rPr lang="en-US" dirty="0" err="1" smtClean="0"/>
              <a:t>nonautomated</a:t>
            </a:r>
            <a:r>
              <a:rPr lang="en-US" dirty="0" smtClean="0"/>
              <a:t> or complicated</a:t>
            </a:r>
          </a:p>
          <a:p>
            <a:r>
              <a:rPr lang="en-US" dirty="0" smtClean="0"/>
              <a:t>tests requiring considerable judgment (e.g., serum protein</a:t>
            </a:r>
          </a:p>
          <a:p>
            <a:r>
              <a:rPr lang="en-US" dirty="0" smtClean="0"/>
              <a:t>electrophoresis).</a:t>
            </a:r>
          </a:p>
          <a:p>
            <a:r>
              <a:rPr lang="en-US" dirty="0" smtClean="0"/>
              <a:t>4. Provider-performed microscopy tests. Slide examinations</a:t>
            </a:r>
          </a:p>
          <a:p>
            <a:r>
              <a:rPr lang="en-US" dirty="0" smtClean="0"/>
              <a:t>of freshly collected body fluids.</a:t>
            </a:r>
            <a:endParaRPr lang="en-US" dirty="0"/>
          </a:p>
        </p:txBody>
      </p:sp>
    </p:spTree>
    <p:extLst>
      <p:ext uri="{BB962C8B-B14F-4D97-AF65-F5344CB8AC3E}">
        <p14:creationId xmlns:p14="http://schemas.microsoft.com/office/powerpoint/2010/main" val="233162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843"/>
          </a:xfrm>
        </p:spPr>
        <p:txBody>
          <a:bodyPr/>
          <a:lstStyle/>
          <a:p>
            <a:r>
              <a:rPr lang="en-US" b="1" dirty="0" smtClean="0">
                <a:solidFill>
                  <a:srgbClr val="7030A0"/>
                </a:solidFill>
              </a:rPr>
              <a:t>References</a:t>
            </a:r>
            <a:endParaRPr lang="en-US" b="1" dirty="0">
              <a:solidFill>
                <a:srgbClr val="7030A0"/>
              </a:solidFill>
            </a:endParaRPr>
          </a:p>
        </p:txBody>
      </p:sp>
      <p:sp>
        <p:nvSpPr>
          <p:cNvPr id="3" name="Content Placeholder 2"/>
          <p:cNvSpPr>
            <a:spLocks noGrp="1"/>
          </p:cNvSpPr>
          <p:nvPr>
            <p:ph idx="1"/>
          </p:nvPr>
        </p:nvSpPr>
        <p:spPr>
          <a:xfrm>
            <a:off x="613610" y="1596189"/>
            <a:ext cx="10515600" cy="5045995"/>
          </a:xfrm>
        </p:spPr>
        <p:txBody>
          <a:bodyPr/>
          <a:lstStyle/>
          <a:p>
            <a:r>
              <a:rPr lang="en-US" dirty="0" smtClean="0"/>
              <a:t>HENRY’S Clinical Diagnosis AND Management BY </a:t>
            </a:r>
            <a:r>
              <a:rPr lang="en-US" dirty="0"/>
              <a:t>Laboratory </a:t>
            </a:r>
            <a:r>
              <a:rPr lang="en-US" dirty="0" smtClean="0"/>
              <a:t>Methods, </a:t>
            </a:r>
          </a:p>
          <a:p>
            <a:pPr marL="0" indent="0">
              <a:buNone/>
            </a:pPr>
            <a:r>
              <a:rPr lang="en-US" dirty="0" smtClean="0"/>
              <a:t> 23 edition, 2016</a:t>
            </a:r>
          </a:p>
          <a:p>
            <a:pPr marL="0" indent="0">
              <a:buNone/>
            </a:pPr>
            <a:endParaRPr lang="en-US" dirty="0"/>
          </a:p>
          <a:p>
            <a:r>
              <a:rPr lang="en-US" dirty="0" smtClean="0"/>
              <a:t>Clinical Immunology and Serology, A Laboratory Perspective, Fourth Edition, 2017</a:t>
            </a:r>
          </a:p>
          <a:p>
            <a:endParaRPr lang="en-US" dirty="0"/>
          </a:p>
          <a:p>
            <a:r>
              <a:rPr lang="en-US" dirty="0" smtClean="0"/>
              <a:t>Immunology &amp;Serology in Laboratory Medicine, Fifth edition, 2014</a:t>
            </a:r>
            <a:endParaRPr lang="en-US" dirty="0"/>
          </a:p>
        </p:txBody>
      </p:sp>
    </p:spTree>
    <p:extLst>
      <p:ext uri="{BB962C8B-B14F-4D97-AF65-F5344CB8AC3E}">
        <p14:creationId xmlns:p14="http://schemas.microsoft.com/office/powerpoint/2010/main" val="4210332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364" y="274637"/>
            <a:ext cx="12706066" cy="1325563"/>
          </a:xfrm>
        </p:spPr>
        <p:txBody>
          <a:bodyPr>
            <a:normAutofit/>
          </a:bodyPr>
          <a:lstStyle/>
          <a:p>
            <a:r>
              <a:rPr lang="en-US" sz="4000" b="1" dirty="0" smtClean="0"/>
              <a:t>Bacterial antigens are an example of particulate antigens</a:t>
            </a:r>
            <a:endParaRPr lang="en-US" sz="4000" b="1" dirty="0"/>
          </a:p>
        </p:txBody>
      </p:sp>
      <p:pic>
        <p:nvPicPr>
          <p:cNvPr id="36866" name="Picture 2" descr="http://classes.midlandstech.edu/carterp/Courses/bio225/chap18/18-04_AgglutReaction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600200"/>
            <a:ext cx="5829300" cy="483091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419244169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14736" y="2326105"/>
            <a:ext cx="1005403" cy="2215991"/>
          </a:xfrm>
          <a:prstGeom prst="rect">
            <a:avLst/>
          </a:prstGeom>
          <a:noFill/>
        </p:spPr>
        <p:txBody>
          <a:bodyPr wrap="none" rtlCol="0">
            <a:spAutoFit/>
          </a:bodyPr>
          <a:lstStyle/>
          <a:p>
            <a:r>
              <a:rPr lang="en-US" sz="13800" dirty="0" smtClean="0">
                <a:solidFill>
                  <a:srgbClr val="7030A0"/>
                </a:solidFill>
              </a:rPr>
              <a:t>?</a:t>
            </a:r>
            <a:endParaRPr lang="en-US" sz="13800" dirty="0">
              <a:solidFill>
                <a:srgbClr val="7030A0"/>
              </a:solidFill>
            </a:endParaRPr>
          </a:p>
        </p:txBody>
      </p:sp>
    </p:spTree>
    <p:extLst>
      <p:ext uri="{BB962C8B-B14F-4D97-AF65-F5344CB8AC3E}">
        <p14:creationId xmlns:p14="http://schemas.microsoft.com/office/powerpoint/2010/main" val="40469493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Bacterial agglutination</a:t>
            </a:r>
            <a:endParaRPr lang="en-US" b="1" dirty="0">
              <a:solidFill>
                <a:srgbClr val="7030A0"/>
              </a:solidFill>
            </a:endParaRPr>
          </a:p>
        </p:txBody>
      </p:sp>
      <p:pic>
        <p:nvPicPr>
          <p:cNvPr id="35842" name="Picture 2" descr="http://pathology.wustl.edu/labpages/785/Bacterialagglutination.jpg"/>
          <p:cNvPicPr>
            <a:picLocks noChangeAspect="1" noChangeArrowheads="1"/>
          </p:cNvPicPr>
          <p:nvPr/>
        </p:nvPicPr>
        <p:blipFill rotWithShape="1">
          <a:blip r:embed="rId2">
            <a:extLst>
              <a:ext uri="{28A0092B-C50C-407E-A947-70E740481C1C}">
                <a14:useLocalDpi xmlns:a14="http://schemas.microsoft.com/office/drawing/2010/main" val="0"/>
              </a:ext>
            </a:extLst>
          </a:blip>
          <a:srcRect l="18276" t="16092" r="37241" b="16016"/>
          <a:stretch/>
        </p:blipFill>
        <p:spPr bwMode="auto">
          <a:xfrm>
            <a:off x="3657600" y="1349602"/>
            <a:ext cx="4800600" cy="5495261"/>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233304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Arrow 10"/>
          <p:cNvSpPr/>
          <p:nvPr/>
        </p:nvSpPr>
        <p:spPr>
          <a:xfrm>
            <a:off x="5353051" y="5219700"/>
            <a:ext cx="807427" cy="311727"/>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ight Arrow 12"/>
          <p:cNvSpPr/>
          <p:nvPr/>
        </p:nvSpPr>
        <p:spPr>
          <a:xfrm>
            <a:off x="5257801" y="1825337"/>
            <a:ext cx="902677" cy="311727"/>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 name="Title 1"/>
          <p:cNvSpPr>
            <a:spLocks noGrp="1"/>
          </p:cNvSpPr>
          <p:nvPr>
            <p:ph type="title"/>
          </p:nvPr>
        </p:nvSpPr>
        <p:spPr/>
        <p:txBody>
          <a:bodyPr/>
          <a:lstStyle/>
          <a:p>
            <a:r>
              <a:rPr lang="en-US" dirty="0" smtClean="0">
                <a:solidFill>
                  <a:srgbClr val="0000FF"/>
                </a:solidFill>
              </a:rPr>
              <a:t>Physical form of Ag</a:t>
            </a:r>
            <a:endParaRPr lang="en-US" dirty="0">
              <a:solidFill>
                <a:srgbClr val="0000FF"/>
              </a:solidFill>
            </a:endParaRPr>
          </a:p>
        </p:txBody>
      </p:sp>
      <p:sp>
        <p:nvSpPr>
          <p:cNvPr id="3" name="Oval 2"/>
          <p:cNvSpPr/>
          <p:nvPr/>
        </p:nvSpPr>
        <p:spPr>
          <a:xfrm>
            <a:off x="3752851" y="4918363"/>
            <a:ext cx="165735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b="1" dirty="0">
                <a:solidFill>
                  <a:srgbClr val="0000FF"/>
                </a:solidFill>
              </a:rPr>
              <a:t>Soluble</a:t>
            </a:r>
          </a:p>
        </p:txBody>
      </p:sp>
      <p:sp>
        <p:nvSpPr>
          <p:cNvPr id="4" name="Oval 3"/>
          <p:cNvSpPr/>
          <p:nvPr/>
        </p:nvSpPr>
        <p:spPr>
          <a:xfrm>
            <a:off x="3657601" y="1524000"/>
            <a:ext cx="160020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b="1" dirty="0">
                <a:solidFill>
                  <a:srgbClr val="0000FF"/>
                </a:solidFill>
              </a:rPr>
              <a:t>Particle</a:t>
            </a:r>
          </a:p>
        </p:txBody>
      </p:sp>
      <p:sp>
        <p:nvSpPr>
          <p:cNvPr id="9" name="Oval 8"/>
          <p:cNvSpPr/>
          <p:nvPr/>
        </p:nvSpPr>
        <p:spPr>
          <a:xfrm>
            <a:off x="1558637" y="3154295"/>
            <a:ext cx="1954823"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FF"/>
                </a:solidFill>
              </a:rPr>
              <a:t>Antigenic form</a:t>
            </a:r>
          </a:p>
        </p:txBody>
      </p:sp>
      <p:sp>
        <p:nvSpPr>
          <p:cNvPr id="10" name="Left Brace 9"/>
          <p:cNvSpPr/>
          <p:nvPr/>
        </p:nvSpPr>
        <p:spPr>
          <a:xfrm>
            <a:off x="3480236" y="1676400"/>
            <a:ext cx="342900" cy="3896590"/>
          </a:xfrm>
          <a:prstGeom prst="leftBrace">
            <a:avLst>
              <a:gd name="adj1" fmla="val 5648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5" name="Oval 4"/>
          <p:cNvSpPr/>
          <p:nvPr/>
        </p:nvSpPr>
        <p:spPr>
          <a:xfrm>
            <a:off x="6160477" y="4894776"/>
            <a:ext cx="243840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a:solidFill>
                  <a:srgbClr val="0000FF"/>
                </a:solidFill>
              </a:rPr>
              <a:t>Precipitation</a:t>
            </a:r>
          </a:p>
        </p:txBody>
      </p:sp>
      <p:sp>
        <p:nvSpPr>
          <p:cNvPr id="6" name="Oval 5"/>
          <p:cNvSpPr/>
          <p:nvPr/>
        </p:nvSpPr>
        <p:spPr>
          <a:xfrm>
            <a:off x="6160477" y="1524000"/>
            <a:ext cx="259080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a:solidFill>
                  <a:srgbClr val="0000FF"/>
                </a:solidFill>
              </a:rPr>
              <a:t>Agglutination</a:t>
            </a:r>
          </a:p>
        </p:txBody>
      </p:sp>
      <p:grpSp>
        <p:nvGrpSpPr>
          <p:cNvPr id="8" name="Group 7"/>
          <p:cNvGrpSpPr/>
          <p:nvPr/>
        </p:nvGrpSpPr>
        <p:grpSpPr>
          <a:xfrm>
            <a:off x="8859105" y="4238088"/>
            <a:ext cx="1887264" cy="2227776"/>
            <a:chOff x="7103679" y="4192104"/>
            <a:chExt cx="1887264" cy="2227776"/>
          </a:xfrm>
        </p:grpSpPr>
        <p:sp>
          <p:nvSpPr>
            <p:cNvPr id="12" name="Left Brace 11"/>
            <p:cNvSpPr/>
            <p:nvPr/>
          </p:nvSpPr>
          <p:spPr>
            <a:xfrm>
              <a:off x="7103679" y="4192104"/>
              <a:ext cx="387569" cy="2227776"/>
            </a:xfrm>
            <a:prstGeom prst="leftBrace">
              <a:avLst>
                <a:gd name="adj1" fmla="val 5648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7" name="TextBox 6"/>
            <p:cNvSpPr txBox="1"/>
            <p:nvPr/>
          </p:nvSpPr>
          <p:spPr>
            <a:xfrm>
              <a:off x="7334251" y="4336496"/>
              <a:ext cx="1656692" cy="1938992"/>
            </a:xfrm>
            <a:prstGeom prst="rect">
              <a:avLst/>
            </a:prstGeom>
            <a:noFill/>
          </p:spPr>
          <p:txBody>
            <a:bodyPr wrap="square" rtlCol="0">
              <a:spAutoFit/>
            </a:bodyPr>
            <a:lstStyle/>
            <a:p>
              <a:r>
                <a:rPr lang="en-US" sz="2400" b="1" dirty="0">
                  <a:solidFill>
                    <a:srgbClr val="0000FF"/>
                  </a:solidFill>
                </a:rPr>
                <a:t>Liquid</a:t>
              </a:r>
            </a:p>
            <a:p>
              <a:endParaRPr lang="en-US" sz="2400" b="1" dirty="0">
                <a:solidFill>
                  <a:srgbClr val="0000FF"/>
                </a:solidFill>
              </a:endParaRPr>
            </a:p>
            <a:p>
              <a:endParaRPr lang="en-US" sz="2400" b="1" dirty="0">
                <a:solidFill>
                  <a:srgbClr val="0000FF"/>
                </a:solidFill>
              </a:endParaRPr>
            </a:p>
            <a:p>
              <a:endParaRPr lang="en-US" sz="2400" b="1" dirty="0">
                <a:solidFill>
                  <a:srgbClr val="0000FF"/>
                </a:solidFill>
              </a:endParaRPr>
            </a:p>
            <a:p>
              <a:r>
                <a:rPr lang="en-US" sz="2400" b="1" dirty="0">
                  <a:solidFill>
                    <a:srgbClr val="0000FF"/>
                  </a:solidFill>
                </a:rPr>
                <a:t>Semiliquid</a:t>
              </a:r>
            </a:p>
          </p:txBody>
        </p:sp>
      </p:grpSp>
      <p:sp>
        <p:nvSpPr>
          <p:cNvPr id="15" name="TextBox 14"/>
          <p:cNvSpPr txBox="1"/>
          <p:nvPr/>
        </p:nvSpPr>
        <p:spPr>
          <a:xfrm>
            <a:off x="8858251" y="1750367"/>
            <a:ext cx="1656692" cy="461665"/>
          </a:xfrm>
          <a:prstGeom prst="rect">
            <a:avLst/>
          </a:prstGeom>
          <a:noFill/>
        </p:spPr>
        <p:txBody>
          <a:bodyPr wrap="square" rtlCol="0">
            <a:spAutoFit/>
          </a:bodyPr>
          <a:lstStyle/>
          <a:p>
            <a:r>
              <a:rPr lang="en-US" sz="2400" b="1" dirty="0">
                <a:solidFill>
                  <a:srgbClr val="0000FF"/>
                </a:solidFill>
              </a:rPr>
              <a:t>Liquid only</a:t>
            </a:r>
          </a:p>
        </p:txBody>
      </p:sp>
      <p:sp>
        <p:nvSpPr>
          <p:cNvPr id="1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406875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634016"/>
            <a:ext cx="10515600" cy="2765023"/>
          </a:xfrm>
        </p:spPr>
        <p:txBody>
          <a:bodyPr>
            <a:normAutofit/>
          </a:bodyPr>
          <a:lstStyle/>
          <a:p>
            <a:pPr marL="0" indent="0" algn="ctr">
              <a:buNone/>
            </a:pPr>
            <a:r>
              <a:rPr lang="en-US" sz="4800" dirty="0" smtClean="0"/>
              <a:t>combination </a:t>
            </a:r>
            <a:r>
              <a:rPr lang="en-US" sz="4800" dirty="0"/>
              <a:t>of </a:t>
            </a:r>
            <a:r>
              <a:rPr lang="en-US" sz="4800" dirty="0">
                <a:solidFill>
                  <a:srgbClr val="FF0000"/>
                </a:solidFill>
              </a:rPr>
              <a:t>soluble antigen </a:t>
            </a:r>
            <a:r>
              <a:rPr lang="en-US" sz="4800" dirty="0"/>
              <a:t>with </a:t>
            </a:r>
            <a:r>
              <a:rPr lang="en-US" sz="4800" dirty="0">
                <a:solidFill>
                  <a:srgbClr val="FF0000"/>
                </a:solidFill>
              </a:rPr>
              <a:t>soluble antibody </a:t>
            </a:r>
            <a:r>
              <a:rPr lang="en-US" sz="4800" dirty="0" smtClean="0"/>
              <a:t>to produce </a:t>
            </a:r>
            <a:r>
              <a:rPr lang="en-US" sz="4800" dirty="0"/>
              <a:t>a </a:t>
            </a:r>
            <a:r>
              <a:rPr lang="en-US" sz="4800" dirty="0">
                <a:solidFill>
                  <a:srgbClr val="7030A0"/>
                </a:solidFill>
              </a:rPr>
              <a:t>visible</a:t>
            </a:r>
            <a:r>
              <a:rPr lang="en-US" sz="4800" dirty="0"/>
              <a:t> </a:t>
            </a:r>
            <a:r>
              <a:rPr lang="en-US" sz="4800" dirty="0">
                <a:solidFill>
                  <a:srgbClr val="7030A0"/>
                </a:solidFill>
              </a:rPr>
              <a:t>insoluble complex</a:t>
            </a:r>
            <a:r>
              <a:rPr lang="en-US" sz="4800" dirty="0"/>
              <a:t>.</a:t>
            </a:r>
          </a:p>
        </p:txBody>
      </p:sp>
      <p:sp>
        <p:nvSpPr>
          <p:cNvPr id="4" name="Rectangle 3"/>
          <p:cNvSpPr>
            <a:spLocks noChangeArrowheads="1"/>
          </p:cNvSpPr>
          <p:nvPr/>
        </p:nvSpPr>
        <p:spPr bwMode="auto">
          <a:xfrm>
            <a:off x="3299411" y="476251"/>
            <a:ext cx="5428089" cy="1323439"/>
          </a:xfrm>
          <a:prstGeom prst="rect">
            <a:avLst/>
          </a:prstGeom>
          <a:solidFill>
            <a:srgbClr val="FFC000"/>
          </a:solidFill>
          <a:ln w="57150">
            <a:solidFill>
              <a:srgbClr val="FF0000"/>
            </a:solidFill>
            <a:miter lim="800000"/>
            <a:headEnd/>
            <a:tailEnd/>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US" altLang="en-US" sz="8000" dirty="0" smtClean="0">
                <a:latin typeface="Times New Roman" panose="02020603050405020304" pitchFamily="18" charset="0"/>
                <a:cs typeface="Times New Roman" panose="02020603050405020304" pitchFamily="18" charset="0"/>
              </a:rPr>
              <a:t>Precipitation</a:t>
            </a:r>
            <a:endParaRPr lang="en-US" altLang="en-US" sz="8000" dirty="0"/>
          </a:p>
        </p:txBody>
      </p:sp>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777581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Precipitation in liquid</a:t>
            </a:r>
            <a:endParaRPr lang="en-US" dirty="0">
              <a:solidFill>
                <a:srgbClr val="0000FF"/>
              </a:solidFill>
            </a:endParaRPr>
          </a:p>
        </p:txBody>
      </p:sp>
      <p:sp>
        <p:nvSpPr>
          <p:cNvPr id="3" name="Content Placeholder 2"/>
          <p:cNvSpPr>
            <a:spLocks noGrp="1"/>
          </p:cNvSpPr>
          <p:nvPr>
            <p:ph idx="1"/>
          </p:nvPr>
        </p:nvSpPr>
        <p:spPr/>
        <p:txBody>
          <a:bodyPr/>
          <a:lstStyle/>
          <a:p>
            <a:endParaRPr lang="en-US"/>
          </a:p>
        </p:txBody>
      </p:sp>
      <p:pic>
        <p:nvPicPr>
          <p:cNvPr id="1026" name="Picture 2" descr="http://classes.midlandstech.edu/carterp/Courses/bio225/chap18/Slide1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337441"/>
            <a:ext cx="7048500" cy="528637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3092692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1.gstatic.com/images?q=tbn:ANd9GcQO0eTEH3roMzUXH0T6xmZ1OCZmrDhW78Zqb7BMo_mJo8RQkJb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9300" y="1371600"/>
            <a:ext cx="8153400" cy="540606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273119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365125"/>
            <a:ext cx="5155096" cy="1325563"/>
          </a:xfrm>
        </p:spPr>
        <p:txBody>
          <a:bodyPr/>
          <a:lstStyle/>
          <a:p>
            <a:r>
              <a:rPr lang="en-US" b="1" dirty="0" smtClean="0"/>
              <a:t>Immunology Forever!</a:t>
            </a:r>
            <a:endParaRPr lang="en-US" b="1" dirty="0"/>
          </a:p>
        </p:txBody>
      </p:sp>
      <p:pic>
        <p:nvPicPr>
          <p:cNvPr id="1026" name="Picture 2" descr="https://encrypted-tbn0.gstatic.com/images?q=tbn:ANd9GcTi_-mM5QgToD9tPhfHhNXOkOAGzbIdU6ckjs6k7TgeYYgOp9E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2626" y="480313"/>
            <a:ext cx="1148104" cy="109518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2544418" y="1690688"/>
            <a:ext cx="7107312" cy="4712456"/>
          </a:xfrm>
          <a:prstGeom prst="rect">
            <a:avLst/>
          </a:prstGeom>
        </p:spPr>
      </p:pic>
    </p:spTree>
    <p:extLst>
      <p:ext uri="{BB962C8B-B14F-4D97-AF65-F5344CB8AC3E}">
        <p14:creationId xmlns:p14="http://schemas.microsoft.com/office/powerpoint/2010/main" val="21181065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096" y="365125"/>
            <a:ext cx="12063662" cy="1325563"/>
          </a:xfrm>
        </p:spPr>
        <p:txBody>
          <a:bodyPr/>
          <a:lstStyle/>
          <a:p>
            <a:r>
              <a:rPr lang="en-US" b="1" dirty="0">
                <a:solidFill>
                  <a:srgbClr val="7030A0"/>
                </a:solidFill>
              </a:rPr>
              <a:t>Measurement of </a:t>
            </a:r>
            <a:r>
              <a:rPr lang="en-US" b="1" dirty="0" smtClean="0">
                <a:solidFill>
                  <a:srgbClr val="7030A0"/>
                </a:solidFill>
              </a:rPr>
              <a:t>Precipitation by </a:t>
            </a:r>
            <a:r>
              <a:rPr lang="en-US" b="1" dirty="0">
                <a:solidFill>
                  <a:srgbClr val="7030A0"/>
                </a:solidFill>
              </a:rPr>
              <a:t>Light Scattering</a:t>
            </a:r>
            <a:endParaRPr lang="en-US" dirty="0">
              <a:solidFill>
                <a:srgbClr val="7030A0"/>
              </a:solidFill>
            </a:endParaRPr>
          </a:p>
        </p:txBody>
      </p:sp>
      <p:sp>
        <p:nvSpPr>
          <p:cNvPr id="3" name="Content Placeholder 2"/>
          <p:cNvSpPr>
            <a:spLocks noGrp="1"/>
          </p:cNvSpPr>
          <p:nvPr>
            <p:ph idx="1"/>
          </p:nvPr>
        </p:nvSpPr>
        <p:spPr/>
        <p:txBody>
          <a:bodyPr/>
          <a:lstStyle/>
          <a:p>
            <a:endParaRPr lang="en-US" dirty="0" smtClean="0"/>
          </a:p>
          <a:p>
            <a:r>
              <a:rPr lang="en-US" sz="3600" dirty="0" err="1" smtClean="0"/>
              <a:t>Turbidometry</a:t>
            </a:r>
            <a:endParaRPr lang="en-US" sz="3600" dirty="0" smtClean="0"/>
          </a:p>
          <a:p>
            <a:endParaRPr lang="en-US" sz="3600" dirty="0"/>
          </a:p>
          <a:p>
            <a:endParaRPr lang="en-US" sz="3600" dirty="0" smtClean="0"/>
          </a:p>
          <a:p>
            <a:endParaRPr lang="en-US" sz="3600" dirty="0" smtClean="0"/>
          </a:p>
          <a:p>
            <a:r>
              <a:rPr lang="en-US" sz="3600" dirty="0" err="1" smtClean="0"/>
              <a:t>Nephlometry</a:t>
            </a:r>
            <a:endParaRPr lang="en-US" sz="3600" dirty="0"/>
          </a:p>
        </p:txBody>
      </p:sp>
    </p:spTree>
    <p:extLst>
      <p:ext uri="{BB962C8B-B14F-4D97-AF65-F5344CB8AC3E}">
        <p14:creationId xmlns:p14="http://schemas.microsoft.com/office/powerpoint/2010/main" val="36050395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6200"/>
            <a:ext cx="8229600" cy="1143000"/>
          </a:xfrm>
          <a:ln>
            <a:noFill/>
          </a:ln>
        </p:spPr>
        <p:txBody>
          <a:bodyPr>
            <a:normAutofit/>
          </a:bodyPr>
          <a:lstStyle/>
          <a:p>
            <a:r>
              <a:rPr lang="en-US" dirty="0" smtClean="0">
                <a:solidFill>
                  <a:srgbClr val="0000FF"/>
                </a:solidFill>
              </a:rPr>
              <a:t>Precipitation in gel!</a:t>
            </a:r>
            <a:endParaRPr lang="en-US" dirty="0">
              <a:solidFill>
                <a:srgbClr val="0000FF"/>
              </a:solidFill>
            </a:endParaRPr>
          </a:p>
        </p:txBody>
      </p:sp>
      <p:sp>
        <p:nvSpPr>
          <p:cNvPr id="4" name="Parallelogram 3"/>
          <p:cNvSpPr/>
          <p:nvPr/>
        </p:nvSpPr>
        <p:spPr>
          <a:xfrm flipV="1">
            <a:off x="3028950" y="1409700"/>
            <a:ext cx="5867400" cy="1866900"/>
          </a:xfrm>
          <a:prstGeom prst="parallelogram">
            <a:avLst>
              <a:gd name="adj" fmla="val 4000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allelogram 4"/>
          <p:cNvSpPr/>
          <p:nvPr/>
        </p:nvSpPr>
        <p:spPr>
          <a:xfrm flipV="1">
            <a:off x="3486150" y="1562100"/>
            <a:ext cx="5029200" cy="1562100"/>
          </a:xfrm>
          <a:prstGeom prst="parallelogram">
            <a:avLst>
              <a:gd name="adj" fmla="val 40000"/>
            </a:avLst>
          </a:prstGeom>
          <a:solidFill>
            <a:schemeClr val="bg2">
              <a:lumMod val="75000"/>
            </a:schemeClr>
          </a:solidFill>
          <a:scene3d>
            <a:camera prst="orthographicFront"/>
            <a:lightRig rig="threePt" dir="t">
              <a:rot lat="0" lon="0" rev="0"/>
            </a:lightRig>
          </a:scene3d>
          <a:sp3d extrusionH="120650">
            <a:bevelT w="241300" h="165100" prst="softRound"/>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5124450" y="2181225"/>
            <a:ext cx="1733550" cy="323850"/>
            <a:chOff x="4057650" y="5305425"/>
            <a:chExt cx="1733550" cy="323850"/>
          </a:xfrm>
        </p:grpSpPr>
        <p:sp>
          <p:nvSpPr>
            <p:cNvPr id="6" name="Oval 5"/>
            <p:cNvSpPr/>
            <p:nvPr/>
          </p:nvSpPr>
          <p:spPr>
            <a:xfrm>
              <a:off x="4057650" y="5305425"/>
              <a:ext cx="381000" cy="323850"/>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410200" y="5305425"/>
              <a:ext cx="381000" cy="323850"/>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3432941" y="5465379"/>
            <a:ext cx="5486400" cy="613278"/>
            <a:chOff x="1908941" y="5465379"/>
            <a:chExt cx="5486400" cy="613278"/>
          </a:xfrm>
        </p:grpSpPr>
        <p:grpSp>
          <p:nvGrpSpPr>
            <p:cNvPr id="14" name="Group 13"/>
            <p:cNvGrpSpPr/>
            <p:nvPr/>
          </p:nvGrpSpPr>
          <p:grpSpPr>
            <a:xfrm>
              <a:off x="2052819" y="5465379"/>
              <a:ext cx="5192430" cy="567559"/>
              <a:chOff x="2133600" y="2556641"/>
              <a:chExt cx="5192430" cy="567559"/>
            </a:xfrm>
          </p:grpSpPr>
          <p:sp>
            <p:nvSpPr>
              <p:cNvPr id="8" name="Snip Same Side Corner Rectangle 7"/>
              <p:cNvSpPr/>
              <p:nvPr/>
            </p:nvSpPr>
            <p:spPr>
              <a:xfrm>
                <a:off x="2133600" y="2667000"/>
                <a:ext cx="5192430" cy="457200"/>
              </a:xfrm>
              <a:prstGeom prst="snip2SameRect">
                <a:avLst>
                  <a:gd name="adj1" fmla="val 35058"/>
                  <a:gd name="adj2" fmla="val 0"/>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429000" y="25908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645369" y="2556641"/>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1908941" y="6032938"/>
              <a:ext cx="5486400" cy="45719"/>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88693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104015" y="2129998"/>
            <a:ext cx="5823051" cy="762000"/>
            <a:chOff x="2133600" y="2556641"/>
            <a:chExt cx="5192430" cy="567559"/>
          </a:xfrm>
        </p:grpSpPr>
        <p:sp>
          <p:nvSpPr>
            <p:cNvPr id="5" name="Snip Same Side Corner Rectangle 4"/>
            <p:cNvSpPr/>
            <p:nvPr/>
          </p:nvSpPr>
          <p:spPr>
            <a:xfrm>
              <a:off x="2133600" y="2667000"/>
              <a:ext cx="5192430" cy="457200"/>
            </a:xfrm>
            <a:prstGeom prst="snip2SameRect">
              <a:avLst>
                <a:gd name="adj1" fmla="val 35058"/>
                <a:gd name="adj2" fmla="val 0"/>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429000" y="25908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645369" y="2556641"/>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p:cNvSpPr/>
          <p:nvPr/>
        </p:nvSpPr>
        <p:spPr>
          <a:xfrm>
            <a:off x="2734678" y="2908041"/>
            <a:ext cx="6561722" cy="45719"/>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54892" y="2468669"/>
            <a:ext cx="343667" cy="306916"/>
          </a:xfrm>
          <a:prstGeom prst="rect">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043869" y="2480134"/>
            <a:ext cx="325821" cy="30691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endCxn id="6" idx="0"/>
          </p:cNvCxnSpPr>
          <p:nvPr/>
        </p:nvCxnSpPr>
        <p:spPr>
          <a:xfrm>
            <a:off x="4094615" y="1444198"/>
            <a:ext cx="633035" cy="7316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616394" y="1074866"/>
            <a:ext cx="609600" cy="400110"/>
          </a:xfrm>
          <a:prstGeom prst="rect">
            <a:avLst/>
          </a:prstGeom>
          <a:noFill/>
        </p:spPr>
        <p:txBody>
          <a:bodyPr wrap="square" rtlCol="0">
            <a:spAutoFit/>
          </a:bodyPr>
          <a:lstStyle/>
          <a:p>
            <a:r>
              <a:rPr lang="en-US" sz="2000" b="1" dirty="0"/>
              <a:t>Ag</a:t>
            </a:r>
          </a:p>
        </p:txBody>
      </p:sp>
      <p:sp>
        <p:nvSpPr>
          <p:cNvPr id="14" name="TextBox 13"/>
          <p:cNvSpPr txBox="1"/>
          <p:nvPr/>
        </p:nvSpPr>
        <p:spPr>
          <a:xfrm>
            <a:off x="7742925" y="1027211"/>
            <a:ext cx="609600" cy="400110"/>
          </a:xfrm>
          <a:prstGeom prst="rect">
            <a:avLst/>
          </a:prstGeom>
          <a:noFill/>
        </p:spPr>
        <p:txBody>
          <a:bodyPr wrap="square" rtlCol="0">
            <a:spAutoFit/>
          </a:bodyPr>
          <a:lstStyle/>
          <a:p>
            <a:r>
              <a:rPr lang="en-US" sz="2000" b="1" dirty="0" err="1"/>
              <a:t>Ab</a:t>
            </a:r>
            <a:endParaRPr lang="en-US" sz="2000" b="1" dirty="0"/>
          </a:p>
        </p:txBody>
      </p:sp>
      <p:cxnSp>
        <p:nvCxnSpPr>
          <p:cNvPr id="15" name="Straight Arrow Connector 14"/>
          <p:cNvCxnSpPr>
            <a:stCxn id="14" idx="2"/>
            <a:endCxn id="7" idx="0"/>
          </p:cNvCxnSpPr>
          <p:nvPr/>
        </p:nvCxnSpPr>
        <p:spPr>
          <a:xfrm flipH="1">
            <a:off x="7213197" y="1427322"/>
            <a:ext cx="834528" cy="70267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ight Triangle 19"/>
          <p:cNvSpPr/>
          <p:nvPr/>
        </p:nvSpPr>
        <p:spPr>
          <a:xfrm>
            <a:off x="7381744" y="2468807"/>
            <a:ext cx="1545321" cy="335412"/>
          </a:xfrm>
          <a:prstGeom prst="r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p:cNvSpPr/>
          <p:nvPr/>
        </p:nvSpPr>
        <p:spPr>
          <a:xfrm flipH="1">
            <a:off x="5237614" y="2467323"/>
            <a:ext cx="1806254" cy="335412"/>
          </a:xfrm>
          <a:prstGeom prst="r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p:cNvSpPr/>
          <p:nvPr/>
        </p:nvSpPr>
        <p:spPr>
          <a:xfrm>
            <a:off x="4907548" y="2462772"/>
            <a:ext cx="2006466" cy="335412"/>
          </a:xfrm>
          <a:prstGeom prst="rtTriangle">
            <a:avLst/>
          </a:prstGeom>
          <a:solidFill>
            <a:schemeClr val="tx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p:cNvSpPr/>
          <p:nvPr/>
        </p:nvSpPr>
        <p:spPr>
          <a:xfrm flipH="1">
            <a:off x="3104014" y="2458837"/>
            <a:ext cx="1447799" cy="335412"/>
          </a:xfrm>
          <a:prstGeom prst="rtTriangle">
            <a:avLst/>
          </a:prstGeom>
          <a:solidFill>
            <a:schemeClr val="tx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4999257" y="802106"/>
            <a:ext cx="1966894" cy="1678029"/>
            <a:chOff x="3163445" y="896307"/>
            <a:chExt cx="1966894" cy="1678029"/>
          </a:xfrm>
        </p:grpSpPr>
        <p:cxnSp>
          <p:nvCxnSpPr>
            <p:cNvPr id="28" name="Straight Arrow Connector 27"/>
            <p:cNvCxnSpPr/>
            <p:nvPr/>
          </p:nvCxnSpPr>
          <p:spPr>
            <a:xfrm>
              <a:off x="4203790" y="1659936"/>
              <a:ext cx="0" cy="914400"/>
            </a:xfrm>
            <a:prstGeom prst="straightConnector1">
              <a:avLst/>
            </a:prstGeom>
            <a:ln w="38100">
              <a:solidFill>
                <a:schemeClr val="tx1">
                  <a:lumMod val="75000"/>
                  <a:lumOff val="2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163445" y="896307"/>
              <a:ext cx="1966894" cy="646331"/>
            </a:xfrm>
            <a:prstGeom prst="rect">
              <a:avLst/>
            </a:prstGeom>
            <a:noFill/>
          </p:spPr>
          <p:txBody>
            <a:bodyPr wrap="square" rtlCol="0">
              <a:spAutoFit/>
            </a:bodyPr>
            <a:lstStyle/>
            <a:p>
              <a:pPr algn="ctr"/>
              <a:r>
                <a:rPr lang="en-US" b="1" dirty="0"/>
                <a:t>Zone of equivalence</a:t>
              </a:r>
            </a:p>
          </p:txBody>
        </p:sp>
      </p:grpSp>
      <p:pic>
        <p:nvPicPr>
          <p:cNvPr id="31" name="Picture 4" descr="http://210.36.18.48/gxujingpin/dwwswx/im/images/6_clip_image006.jpg"/>
          <p:cNvPicPr>
            <a:picLocks noChangeAspect="1" noChangeArrowheads="1"/>
          </p:cNvPicPr>
          <p:nvPr/>
        </p:nvPicPr>
        <p:blipFill rotWithShape="1">
          <a:blip r:embed="rId2">
            <a:extLst>
              <a:ext uri="{28A0092B-C50C-407E-A947-70E740481C1C}">
                <a14:useLocalDpi xmlns:a14="http://schemas.microsoft.com/office/drawing/2010/main" val="0"/>
              </a:ext>
            </a:extLst>
          </a:blip>
          <a:srcRect t="29705" b="37480"/>
          <a:stretch/>
        </p:blipFill>
        <p:spPr bwMode="auto">
          <a:xfrm>
            <a:off x="2555391" y="3392906"/>
            <a:ext cx="6968423" cy="16362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http://210.36.18.48/gxujingpin/dwwswx/im/images/6_clip_image006.jpg"/>
          <p:cNvPicPr>
            <a:picLocks noChangeAspect="1" noChangeArrowheads="1"/>
          </p:cNvPicPr>
          <p:nvPr/>
        </p:nvPicPr>
        <p:blipFill rotWithShape="1">
          <a:blip r:embed="rId2">
            <a:extLst>
              <a:ext uri="{28A0092B-C50C-407E-A947-70E740481C1C}">
                <a14:useLocalDpi xmlns:a14="http://schemas.microsoft.com/office/drawing/2010/main" val="0"/>
              </a:ext>
            </a:extLst>
          </a:blip>
          <a:srcRect t="63325"/>
          <a:stretch/>
        </p:blipFill>
        <p:spPr bwMode="auto">
          <a:xfrm>
            <a:off x="2563412" y="5029200"/>
            <a:ext cx="6968423" cy="1828800"/>
          </a:xfrm>
          <a:prstGeom prst="rect">
            <a:avLst/>
          </a:prstGeom>
          <a:noFill/>
          <a:extLst>
            <a:ext uri="{909E8E84-426E-40DD-AFC4-6F175D3DCCD1}">
              <a14:hiddenFill xmlns:a14="http://schemas.microsoft.com/office/drawing/2010/main">
                <a:solidFill>
                  <a:srgbClr val="FFFFFF"/>
                </a:solidFill>
              </a14:hiddenFill>
            </a:ext>
          </a:extLst>
        </p:spPr>
      </p:pic>
      <p:sp>
        <p:nvSpPr>
          <p:cNvPr id="33" name="Title 32"/>
          <p:cNvSpPr>
            <a:spLocks noGrp="1"/>
          </p:cNvSpPr>
          <p:nvPr>
            <p:ph type="title"/>
          </p:nvPr>
        </p:nvSpPr>
        <p:spPr>
          <a:xfrm>
            <a:off x="2025941" y="-33727"/>
            <a:ext cx="8229600" cy="1143000"/>
          </a:xfrm>
        </p:spPr>
        <p:txBody>
          <a:bodyPr>
            <a:normAutofit/>
          </a:bodyPr>
          <a:lstStyle/>
          <a:p>
            <a:r>
              <a:rPr lang="en-US" sz="4000" dirty="0">
                <a:solidFill>
                  <a:srgbClr val="0000FF"/>
                </a:solidFill>
              </a:rPr>
              <a:t>Double </a:t>
            </a:r>
            <a:r>
              <a:rPr lang="en-US" sz="4000" dirty="0" err="1">
                <a:solidFill>
                  <a:srgbClr val="0000FF"/>
                </a:solidFill>
              </a:rPr>
              <a:t>immunodiffusion</a:t>
            </a:r>
            <a:endParaRPr lang="en-US" sz="4000" dirty="0">
              <a:solidFill>
                <a:srgbClr val="0000FF"/>
              </a:solidFill>
            </a:endParaRPr>
          </a:p>
        </p:txBody>
      </p:sp>
      <p:sp>
        <p:nvSpPr>
          <p:cNvPr id="2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307121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right)">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up)">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up)">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0" grpId="0" animBg="1"/>
      <p:bldP spid="21" grpId="0" animBg="1"/>
      <p:bldP spid="22" grpId="0" animBg="1"/>
      <p:bldP spid="23" grpId="0" animBg="1"/>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Double </a:t>
            </a:r>
            <a:r>
              <a:rPr lang="en-US" dirty="0" err="1" smtClean="0">
                <a:solidFill>
                  <a:srgbClr val="0000FF"/>
                </a:solidFill>
              </a:rPr>
              <a:t>immunodiffusion</a:t>
            </a:r>
            <a:endParaRPr lang="en-US" dirty="0">
              <a:solidFill>
                <a:srgbClr val="0000FF"/>
              </a:solidFill>
            </a:endParaRPr>
          </a:p>
        </p:txBody>
      </p:sp>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783" t="16448" r="24913" b="11842"/>
          <a:stretch/>
        </p:blipFill>
        <p:spPr bwMode="auto">
          <a:xfrm>
            <a:off x="3657600" y="1828800"/>
            <a:ext cx="5329990" cy="4271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5248609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8229600" cy="1143000"/>
          </a:xfrm>
        </p:spPr>
        <p:txBody>
          <a:bodyPr>
            <a:normAutofit fontScale="90000"/>
          </a:bodyPr>
          <a:lstStyle/>
          <a:p>
            <a:r>
              <a:rPr lang="en-US" dirty="0" smtClean="0">
                <a:solidFill>
                  <a:srgbClr val="0000FF"/>
                </a:solidFill>
              </a:rPr>
              <a:t>Single Radial </a:t>
            </a:r>
            <a:r>
              <a:rPr lang="en-US" dirty="0" err="1" smtClean="0">
                <a:solidFill>
                  <a:srgbClr val="0000FF"/>
                </a:solidFill>
              </a:rPr>
              <a:t>Immunodiffusion</a:t>
            </a:r>
            <a:r>
              <a:rPr lang="en-US" dirty="0" smtClean="0">
                <a:solidFill>
                  <a:srgbClr val="0000FF"/>
                </a:solidFill>
              </a:rPr>
              <a:t> (SRID)</a:t>
            </a:r>
            <a:endParaRPr lang="en-US" dirty="0">
              <a:solidFill>
                <a:srgbClr val="0000FF"/>
              </a:solidFill>
            </a:endParaRPr>
          </a:p>
        </p:txBody>
      </p:sp>
      <p:sp>
        <p:nvSpPr>
          <p:cNvPr id="6" name="Parallelogram 5"/>
          <p:cNvSpPr/>
          <p:nvPr/>
        </p:nvSpPr>
        <p:spPr>
          <a:xfrm flipV="1">
            <a:off x="2914366" y="790576"/>
            <a:ext cx="5867400" cy="1571625"/>
          </a:xfrm>
          <a:prstGeom prst="parallelogram">
            <a:avLst>
              <a:gd name="adj" fmla="val 4000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p:cNvSpPr/>
          <p:nvPr/>
        </p:nvSpPr>
        <p:spPr>
          <a:xfrm flipV="1">
            <a:off x="3371566" y="942976"/>
            <a:ext cx="5029200" cy="1315033"/>
          </a:xfrm>
          <a:prstGeom prst="parallelogram">
            <a:avLst>
              <a:gd name="adj" fmla="val 40000"/>
            </a:avLst>
          </a:prstGeom>
          <a:solidFill>
            <a:schemeClr val="bg2">
              <a:lumMod val="75000"/>
            </a:schemeClr>
          </a:solidFill>
          <a:scene3d>
            <a:camera prst="orthographicFront"/>
            <a:lightRig rig="threePt" dir="t">
              <a:rot lat="0" lon="0" rev="0"/>
            </a:lightRig>
          </a:scene3d>
          <a:sp3d extrusionH="120650">
            <a:bevelT w="241300" h="165100" prst="softRound"/>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790916" y="1508314"/>
            <a:ext cx="381000" cy="272629"/>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http://www.idbiotech.com/38-206-thickbox/milk-sheep-adulteration-goat-cow-test-rid.jpg"/>
          <p:cNvPicPr>
            <a:picLocks noChangeAspect="1" noChangeArrowheads="1"/>
          </p:cNvPicPr>
          <p:nvPr/>
        </p:nvPicPr>
        <p:blipFill rotWithShape="1">
          <a:blip r:embed="rId2">
            <a:extLst>
              <a:ext uri="{28A0092B-C50C-407E-A947-70E740481C1C}">
                <a14:useLocalDpi xmlns:a14="http://schemas.microsoft.com/office/drawing/2010/main" val="0"/>
              </a:ext>
            </a:extLst>
          </a:blip>
          <a:srcRect l="19859" t="31718" r="60281" b="52456"/>
          <a:stretch/>
        </p:blipFill>
        <p:spPr bwMode="auto">
          <a:xfrm>
            <a:off x="4620346" y="4325472"/>
            <a:ext cx="2722140" cy="2169459"/>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3488140" y="3092611"/>
            <a:ext cx="5192430" cy="533400"/>
            <a:chOff x="2133600" y="2590800"/>
            <a:chExt cx="5192430" cy="533400"/>
          </a:xfrm>
        </p:grpSpPr>
        <p:sp>
          <p:nvSpPr>
            <p:cNvPr id="13" name="Snip Same Side Corner Rectangle 12"/>
            <p:cNvSpPr/>
            <p:nvPr/>
          </p:nvSpPr>
          <p:spPr>
            <a:xfrm>
              <a:off x="2133600" y="2667000"/>
              <a:ext cx="5192430" cy="457200"/>
            </a:xfrm>
            <a:prstGeom prst="snip2SameRect">
              <a:avLst>
                <a:gd name="adj1" fmla="val 35058"/>
                <a:gd name="adj2" fmla="val 0"/>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575427" y="25908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3344262" y="3626012"/>
            <a:ext cx="5486400" cy="45719"/>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3492206" y="3095374"/>
            <a:ext cx="5192430" cy="533400"/>
            <a:chOff x="2133600" y="2590800"/>
            <a:chExt cx="5192430" cy="533400"/>
          </a:xfrm>
        </p:grpSpPr>
        <p:sp>
          <p:nvSpPr>
            <p:cNvPr id="19" name="Snip Same Side Corner Rectangle 18"/>
            <p:cNvSpPr/>
            <p:nvPr/>
          </p:nvSpPr>
          <p:spPr>
            <a:xfrm>
              <a:off x="2133600" y="2667000"/>
              <a:ext cx="5192430" cy="457200"/>
            </a:xfrm>
            <a:prstGeom prst="snip2SameRect">
              <a:avLst>
                <a:gd name="adj1" fmla="val 35058"/>
                <a:gd name="adj2" fmla="val 0"/>
              </a:avLst>
            </a:prstGeom>
            <a:solidFill>
              <a:schemeClr val="tx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75427" y="25908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1905000" y="2362201"/>
            <a:ext cx="2209800" cy="646331"/>
          </a:xfrm>
          <a:prstGeom prst="rect">
            <a:avLst/>
          </a:prstGeom>
          <a:noFill/>
        </p:spPr>
        <p:txBody>
          <a:bodyPr wrap="square" rtlCol="0">
            <a:spAutoFit/>
          </a:bodyPr>
          <a:lstStyle/>
          <a:p>
            <a:pPr algn="ctr"/>
            <a:r>
              <a:rPr lang="en-US" b="1" dirty="0" err="1">
                <a:solidFill>
                  <a:srgbClr val="0000FF"/>
                </a:solidFill>
              </a:rPr>
              <a:t>Ab</a:t>
            </a:r>
            <a:r>
              <a:rPr lang="en-US" b="1" dirty="0">
                <a:solidFill>
                  <a:srgbClr val="0000FF"/>
                </a:solidFill>
              </a:rPr>
              <a:t> (or Ag) mixed with the gel</a:t>
            </a:r>
          </a:p>
        </p:txBody>
      </p:sp>
      <p:sp>
        <p:nvSpPr>
          <p:cNvPr id="22" name="Rectangle 21"/>
          <p:cNvSpPr/>
          <p:nvPr/>
        </p:nvSpPr>
        <p:spPr>
          <a:xfrm>
            <a:off x="5931607" y="3259930"/>
            <a:ext cx="325821" cy="30691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p:nvGrpSpPr>
        <p:grpSpPr>
          <a:xfrm>
            <a:off x="6082368" y="2420779"/>
            <a:ext cx="1399029" cy="671832"/>
            <a:chOff x="4394864" y="3873765"/>
            <a:chExt cx="1399029" cy="671832"/>
          </a:xfrm>
        </p:grpSpPr>
        <p:sp>
          <p:nvSpPr>
            <p:cNvPr id="23" name="TextBox 22"/>
            <p:cNvSpPr txBox="1"/>
            <p:nvPr/>
          </p:nvSpPr>
          <p:spPr>
            <a:xfrm>
              <a:off x="5184293" y="3873765"/>
              <a:ext cx="609600" cy="400110"/>
            </a:xfrm>
            <a:prstGeom prst="rect">
              <a:avLst/>
            </a:prstGeom>
            <a:noFill/>
          </p:spPr>
          <p:txBody>
            <a:bodyPr wrap="square" rtlCol="0">
              <a:spAutoFit/>
            </a:bodyPr>
            <a:lstStyle/>
            <a:p>
              <a:r>
                <a:rPr lang="en-US" sz="2000" b="1" dirty="0"/>
                <a:t>Ag</a:t>
              </a:r>
            </a:p>
          </p:txBody>
        </p:sp>
        <p:cxnSp>
          <p:nvCxnSpPr>
            <p:cNvPr id="24" name="Straight Arrow Connector 23"/>
            <p:cNvCxnSpPr/>
            <p:nvPr/>
          </p:nvCxnSpPr>
          <p:spPr>
            <a:xfrm flipH="1">
              <a:off x="4394864" y="4138351"/>
              <a:ext cx="834528" cy="4072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5" name="Right Triangle 24"/>
          <p:cNvSpPr/>
          <p:nvPr/>
        </p:nvSpPr>
        <p:spPr>
          <a:xfrm>
            <a:off x="6258930" y="3250965"/>
            <a:ext cx="1545321" cy="335412"/>
          </a:xfrm>
          <a:prstGeom prst="r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Triangle 25"/>
          <p:cNvSpPr/>
          <p:nvPr/>
        </p:nvSpPr>
        <p:spPr>
          <a:xfrm flipH="1">
            <a:off x="4114800" y="3249481"/>
            <a:ext cx="1806254" cy="335412"/>
          </a:xfrm>
          <a:prstGeom prst="r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ooter Placeholder 3"/>
          <p:cNvSpPr>
            <a:spLocks noGrp="1"/>
          </p:cNvSpPr>
          <p:nvPr>
            <p:ph type="ftr" sz="quarter" idx="11"/>
          </p:nvPr>
        </p:nvSpPr>
        <p:spPr>
          <a:xfrm>
            <a:off x="4038600" y="6383646"/>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02391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right)">
                                      <p:cBhvr>
                                        <p:cTn id="24" dur="500"/>
                                        <p:tgtEl>
                                          <p:spTgt spid="2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2" grpId="0" animBg="1"/>
      <p:bldP spid="25"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lstStyle/>
          <a:p>
            <a:r>
              <a:rPr lang="en-US" dirty="0" smtClean="0">
                <a:solidFill>
                  <a:srgbClr val="0000FF"/>
                </a:solidFill>
              </a:rPr>
              <a:t>Radial </a:t>
            </a:r>
            <a:r>
              <a:rPr lang="en-US" dirty="0" err="1" smtClean="0">
                <a:solidFill>
                  <a:srgbClr val="0000FF"/>
                </a:solidFill>
              </a:rPr>
              <a:t>immunodiffusion</a:t>
            </a:r>
            <a:endParaRPr lang="en-US" dirty="0">
              <a:solidFill>
                <a:srgbClr val="0000FF"/>
              </a:solidFill>
            </a:endParaRPr>
          </a:p>
        </p:txBody>
      </p:sp>
      <p:pic>
        <p:nvPicPr>
          <p:cNvPr id="6146" name="Picture 2" descr="http://www.idbiotech.com/38-206-thickbox/milk-sheep-adulteration-goat-cow-test-rid.jpg"/>
          <p:cNvPicPr>
            <a:picLocks noChangeAspect="1" noChangeArrowheads="1"/>
          </p:cNvPicPr>
          <p:nvPr/>
        </p:nvPicPr>
        <p:blipFill rotWithShape="1">
          <a:blip r:embed="rId2">
            <a:extLst>
              <a:ext uri="{28A0092B-C50C-407E-A947-70E740481C1C}">
                <a14:useLocalDpi xmlns:a14="http://schemas.microsoft.com/office/drawing/2010/main" val="0"/>
              </a:ext>
            </a:extLst>
          </a:blip>
          <a:srcRect t="28912" b="28983"/>
          <a:stretch/>
        </p:blipFill>
        <p:spPr bwMode="auto">
          <a:xfrm>
            <a:off x="3238500" y="1066801"/>
            <a:ext cx="5715000" cy="24063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edvotek.com/core/media/media.nl?id=529&amp;c=ACCT125049&amp;h=f08f118a3f4b42fde7f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784600"/>
            <a:ext cx="3048000" cy="304800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3835584" y="1224237"/>
            <a:ext cx="2336616" cy="929735"/>
            <a:chOff x="2311584" y="1224236"/>
            <a:chExt cx="2336616" cy="929735"/>
          </a:xfrm>
        </p:grpSpPr>
        <p:cxnSp>
          <p:nvCxnSpPr>
            <p:cNvPr id="8" name="Straight Connector 7"/>
            <p:cNvCxnSpPr/>
            <p:nvPr/>
          </p:nvCxnSpPr>
          <p:spPr>
            <a:xfrm>
              <a:off x="2311584" y="1224236"/>
              <a:ext cx="0" cy="92973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482787" y="1344352"/>
              <a:ext cx="0" cy="72201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8200" y="1378988"/>
              <a:ext cx="0" cy="57875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30847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FF"/>
                </a:solidFill>
              </a:rPr>
              <a:t>Quantifying SRID</a:t>
            </a:r>
            <a:endParaRPr lang="en-US" dirty="0">
              <a:solidFill>
                <a:srgbClr val="0000FF"/>
              </a:solidFill>
            </a:endParaRPr>
          </a:p>
        </p:txBody>
      </p:sp>
      <p:pic>
        <p:nvPicPr>
          <p:cNvPr id="5122" name="Picture 2" descr="http://immuneweb.xxmu.edu.cn/monoclonal/fda-fig15-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0444" y="1600200"/>
            <a:ext cx="5091112" cy="489387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7294838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6174" y="0"/>
            <a:ext cx="8229600" cy="1143000"/>
          </a:xfrm>
        </p:spPr>
        <p:txBody>
          <a:bodyPr>
            <a:normAutofit fontScale="90000"/>
          </a:bodyPr>
          <a:lstStyle/>
          <a:p>
            <a:r>
              <a:rPr lang="en-US" dirty="0" err="1" smtClean="0">
                <a:solidFill>
                  <a:srgbClr val="0000FF"/>
                </a:solidFill>
              </a:rPr>
              <a:t>Counterimmunoelectrophoresis</a:t>
            </a:r>
            <a:r>
              <a:rPr lang="en-US" dirty="0" smtClean="0">
                <a:solidFill>
                  <a:srgbClr val="0000FF"/>
                </a:solidFill>
              </a:rPr>
              <a:t> (CEP)</a:t>
            </a:r>
            <a:endParaRPr lang="en-US" dirty="0">
              <a:solidFill>
                <a:srgbClr val="0000FF"/>
              </a:solidFill>
            </a:endParaRPr>
          </a:p>
        </p:txBody>
      </p:sp>
      <p:sp>
        <p:nvSpPr>
          <p:cNvPr id="4" name="Parallelogram 3"/>
          <p:cNvSpPr/>
          <p:nvPr/>
        </p:nvSpPr>
        <p:spPr>
          <a:xfrm flipV="1">
            <a:off x="3350170" y="1874680"/>
            <a:ext cx="5686098" cy="1866900"/>
          </a:xfrm>
          <a:prstGeom prst="parallelogram">
            <a:avLst>
              <a:gd name="adj" fmla="val 4000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allelogram 4"/>
          <p:cNvSpPr/>
          <p:nvPr/>
        </p:nvSpPr>
        <p:spPr>
          <a:xfrm flipV="1">
            <a:off x="3686502" y="2027080"/>
            <a:ext cx="5029200" cy="1562100"/>
          </a:xfrm>
          <a:prstGeom prst="parallelogram">
            <a:avLst>
              <a:gd name="adj" fmla="val 40000"/>
            </a:avLst>
          </a:prstGeom>
          <a:solidFill>
            <a:schemeClr val="bg2">
              <a:lumMod val="75000"/>
            </a:schemeClr>
          </a:solidFill>
          <a:scene3d>
            <a:camera prst="orthographicFront"/>
            <a:lightRig rig="threePt" dir="t">
              <a:rot lat="0" lon="0" rev="0"/>
            </a:lightRig>
          </a:scene3d>
          <a:sp3d extrusionH="120650">
            <a:bevelT w="241300" h="165100" prst="softRound"/>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5077152" y="2646205"/>
            <a:ext cx="2619048" cy="323850"/>
            <a:chOff x="4057650" y="5305425"/>
            <a:chExt cx="2619048" cy="323850"/>
          </a:xfrm>
        </p:grpSpPr>
        <p:sp>
          <p:nvSpPr>
            <p:cNvPr id="7" name="Oval 6"/>
            <p:cNvSpPr/>
            <p:nvPr/>
          </p:nvSpPr>
          <p:spPr>
            <a:xfrm>
              <a:off x="4057650" y="5305425"/>
              <a:ext cx="381000" cy="323850"/>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295698" y="5305425"/>
              <a:ext cx="381000" cy="323850"/>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2819400" y="2021638"/>
            <a:ext cx="6725294" cy="3236162"/>
            <a:chOff x="1371600" y="2401426"/>
            <a:chExt cx="6725294" cy="3236162"/>
          </a:xfrm>
        </p:grpSpPr>
        <p:grpSp>
          <p:nvGrpSpPr>
            <p:cNvPr id="15" name="Group 14"/>
            <p:cNvGrpSpPr/>
            <p:nvPr/>
          </p:nvGrpSpPr>
          <p:grpSpPr>
            <a:xfrm>
              <a:off x="1371600" y="2405055"/>
              <a:ext cx="4154188" cy="2945031"/>
              <a:chOff x="1371600" y="2405055"/>
              <a:chExt cx="4154188" cy="2945031"/>
            </a:xfrm>
          </p:grpSpPr>
          <p:sp>
            <p:nvSpPr>
              <p:cNvPr id="26" name="Arc 25"/>
              <p:cNvSpPr/>
              <p:nvPr/>
            </p:nvSpPr>
            <p:spPr>
              <a:xfrm flipH="1">
                <a:off x="1371600" y="3055208"/>
                <a:ext cx="4154188" cy="2294878"/>
              </a:xfrm>
              <a:prstGeom prst="arc">
                <a:avLst>
                  <a:gd name="adj1" fmla="val 18881811"/>
                  <a:gd name="adj2" fmla="val 8258826"/>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Parallelogram 26"/>
              <p:cNvSpPr/>
              <p:nvPr/>
            </p:nvSpPr>
            <p:spPr>
              <a:xfrm flipV="1">
                <a:off x="1981200" y="2405055"/>
                <a:ext cx="848656" cy="1571625"/>
              </a:xfrm>
              <a:prstGeom prst="parallelogram">
                <a:avLst>
                  <a:gd name="adj" fmla="val 76641"/>
                </a:avLst>
              </a:prstGeom>
              <a:solidFill>
                <a:schemeClr val="accent6">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3942706" y="2401426"/>
              <a:ext cx="4154188" cy="2948659"/>
              <a:chOff x="3942706" y="2401426"/>
              <a:chExt cx="4154188" cy="2948659"/>
            </a:xfrm>
          </p:grpSpPr>
          <p:sp>
            <p:nvSpPr>
              <p:cNvPr id="24" name="Arc 23"/>
              <p:cNvSpPr/>
              <p:nvPr/>
            </p:nvSpPr>
            <p:spPr>
              <a:xfrm>
                <a:off x="3942706" y="2927670"/>
                <a:ext cx="4154188" cy="2422415"/>
              </a:xfrm>
              <a:prstGeom prst="arc">
                <a:avLst>
                  <a:gd name="adj1" fmla="val 18881811"/>
                  <a:gd name="adj2" fmla="val 7965040"/>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Parallelogram 24"/>
              <p:cNvSpPr/>
              <p:nvPr/>
            </p:nvSpPr>
            <p:spPr>
              <a:xfrm flipV="1">
                <a:off x="6629400" y="2401426"/>
                <a:ext cx="865629" cy="1571621"/>
              </a:xfrm>
              <a:prstGeom prst="parallelogram">
                <a:avLst>
                  <a:gd name="adj" fmla="val 70281"/>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p:cNvGrpSpPr/>
            <p:nvPr/>
          </p:nvGrpSpPr>
          <p:grpSpPr>
            <a:xfrm>
              <a:off x="4524705" y="4799388"/>
              <a:ext cx="533400" cy="838200"/>
              <a:chOff x="4782584" y="5587515"/>
              <a:chExt cx="533400" cy="838200"/>
            </a:xfrm>
          </p:grpSpPr>
          <p:cxnSp>
            <p:nvCxnSpPr>
              <p:cNvPr id="18" name="Straight Connector 17"/>
              <p:cNvCxnSpPr/>
              <p:nvPr/>
            </p:nvCxnSpPr>
            <p:spPr>
              <a:xfrm>
                <a:off x="4782584"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886123"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001989"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105528"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212445"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315984"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8" name="Group 27"/>
          <p:cNvGrpSpPr/>
          <p:nvPr/>
        </p:nvGrpSpPr>
        <p:grpSpPr>
          <a:xfrm>
            <a:off x="7696201" y="1538348"/>
            <a:ext cx="1551429" cy="1009534"/>
            <a:chOff x="4242464" y="3810701"/>
            <a:chExt cx="1551429" cy="1009534"/>
          </a:xfrm>
        </p:grpSpPr>
        <p:sp>
          <p:nvSpPr>
            <p:cNvPr id="29" name="TextBox 28"/>
            <p:cNvSpPr txBox="1"/>
            <p:nvPr/>
          </p:nvSpPr>
          <p:spPr>
            <a:xfrm>
              <a:off x="5184293" y="3810701"/>
              <a:ext cx="609600" cy="523220"/>
            </a:xfrm>
            <a:prstGeom prst="rect">
              <a:avLst/>
            </a:prstGeom>
            <a:noFill/>
          </p:spPr>
          <p:txBody>
            <a:bodyPr wrap="square" rtlCol="0">
              <a:spAutoFit/>
            </a:bodyPr>
            <a:lstStyle/>
            <a:p>
              <a:r>
                <a:rPr lang="en-US" sz="2800" b="1" dirty="0"/>
                <a:t>Ag</a:t>
              </a:r>
            </a:p>
          </p:txBody>
        </p:sp>
        <p:cxnSp>
          <p:nvCxnSpPr>
            <p:cNvPr id="30" name="Straight Arrow Connector 29"/>
            <p:cNvCxnSpPr/>
            <p:nvPr/>
          </p:nvCxnSpPr>
          <p:spPr>
            <a:xfrm flipH="1">
              <a:off x="4242464" y="4138351"/>
              <a:ext cx="986928" cy="68188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2739246" y="1316739"/>
            <a:ext cx="2528406" cy="1405667"/>
            <a:chOff x="4078079" y="4192021"/>
            <a:chExt cx="2528406" cy="1405667"/>
          </a:xfrm>
        </p:grpSpPr>
        <p:sp>
          <p:nvSpPr>
            <p:cNvPr id="34" name="TextBox 33"/>
            <p:cNvSpPr txBox="1"/>
            <p:nvPr/>
          </p:nvSpPr>
          <p:spPr>
            <a:xfrm>
              <a:off x="4078079" y="4192021"/>
              <a:ext cx="609600" cy="523220"/>
            </a:xfrm>
            <a:prstGeom prst="rect">
              <a:avLst/>
            </a:prstGeom>
            <a:noFill/>
          </p:spPr>
          <p:txBody>
            <a:bodyPr wrap="square" rtlCol="0">
              <a:spAutoFit/>
            </a:bodyPr>
            <a:lstStyle/>
            <a:p>
              <a:r>
                <a:rPr lang="en-US" sz="2800" b="1" dirty="0" err="1"/>
                <a:t>Ab</a:t>
              </a:r>
              <a:endParaRPr lang="en-US" sz="2800" b="1" dirty="0"/>
            </a:p>
          </p:txBody>
        </p:sp>
        <p:cxnSp>
          <p:nvCxnSpPr>
            <p:cNvPr id="35" name="Straight Arrow Connector 34"/>
            <p:cNvCxnSpPr>
              <a:stCxn id="34" idx="3"/>
              <a:endCxn id="7" idx="0"/>
            </p:cNvCxnSpPr>
            <p:nvPr/>
          </p:nvCxnSpPr>
          <p:spPr>
            <a:xfrm>
              <a:off x="4687679" y="4453631"/>
              <a:ext cx="1918806" cy="114405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rot="20334015">
            <a:off x="8411507" y="1903074"/>
            <a:ext cx="457200" cy="1938992"/>
          </a:xfrm>
          <a:prstGeom prst="rect">
            <a:avLst/>
          </a:prstGeom>
          <a:noFill/>
        </p:spPr>
        <p:txBody>
          <a:bodyPr wrap="square" rtlCol="0">
            <a:spAutoFit/>
          </a:bodyPr>
          <a:lstStyle/>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endParaRPr lang="en-US" sz="2400" b="1" dirty="0">
              <a:solidFill>
                <a:schemeClr val="bg1"/>
              </a:solidFill>
            </a:endParaRPr>
          </a:p>
        </p:txBody>
      </p:sp>
      <p:sp>
        <p:nvSpPr>
          <p:cNvPr id="40" name="TextBox 39"/>
          <p:cNvSpPr txBox="1"/>
          <p:nvPr/>
        </p:nvSpPr>
        <p:spPr>
          <a:xfrm rot="20230536">
            <a:off x="3721488" y="1934777"/>
            <a:ext cx="457200" cy="1938992"/>
          </a:xfrm>
          <a:prstGeom prst="rect">
            <a:avLst/>
          </a:prstGeom>
          <a:noFill/>
        </p:spPr>
        <p:txBody>
          <a:bodyPr wrap="square" rtlCol="0">
            <a:spAutoFit/>
          </a:bodyPr>
          <a:lstStyle/>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endParaRPr lang="en-US" sz="2400" b="1" dirty="0">
              <a:solidFill>
                <a:schemeClr val="bg1"/>
              </a:solidFill>
            </a:endParaRPr>
          </a:p>
        </p:txBody>
      </p:sp>
      <p:sp>
        <p:nvSpPr>
          <p:cNvPr id="42" name="Rounded Rectangle 41"/>
          <p:cNvSpPr/>
          <p:nvPr/>
        </p:nvSpPr>
        <p:spPr>
          <a:xfrm>
            <a:off x="5940974" y="2694855"/>
            <a:ext cx="1487212" cy="225184"/>
          </a:xfrm>
          <a:prstGeom prst="roundRect">
            <a:avLst>
              <a:gd name="adj" fmla="val 50000"/>
            </a:avLst>
          </a:prstGeom>
          <a:solidFill>
            <a:srgbClr val="FF6600">
              <a:alpha val="60000"/>
            </a:srgbClr>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315200" y="2674765"/>
            <a:ext cx="381000" cy="272629"/>
          </a:xfrm>
          <a:prstGeom prst="ellipse">
            <a:avLst/>
          </a:prstGeom>
          <a:solidFill>
            <a:srgbClr val="FF3300"/>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p:cNvSpPr/>
          <p:nvPr/>
        </p:nvSpPr>
        <p:spPr>
          <a:xfrm>
            <a:off x="5332438" y="2698487"/>
            <a:ext cx="1487212" cy="225184"/>
          </a:xfrm>
          <a:prstGeom prst="roundRect">
            <a:avLst>
              <a:gd name="adj" fmla="val 50000"/>
            </a:avLst>
          </a:prstGeom>
          <a:solidFill>
            <a:schemeClr val="tx2">
              <a:lumMod val="60000"/>
              <a:lumOff val="40000"/>
              <a:alpha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5077152" y="2671134"/>
            <a:ext cx="381000" cy="272629"/>
          </a:xfrm>
          <a:prstGeom prst="ellipse">
            <a:avLst/>
          </a:prstGeom>
          <a:solidFill>
            <a:schemeClr val="tx2">
              <a:lumMod val="60000"/>
              <a:lumOff val="40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http://upload.wikimedia.org/wikipedia/commons/thumb/e/eb/Plasmodium_glutamate_dehydrogenase_precipitation.jpg/220px-Plasmodium_glutamate_dehydrogenase_precipit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9936" y="5326004"/>
            <a:ext cx="4229728" cy="1518859"/>
          </a:xfrm>
          <a:prstGeom prst="rect">
            <a:avLst/>
          </a:prstGeom>
          <a:noFill/>
          <a:extLst>
            <a:ext uri="{909E8E84-426E-40DD-AFC4-6F175D3DCCD1}">
              <a14:hiddenFill xmlns:a14="http://schemas.microsoft.com/office/drawing/2010/main">
                <a:solidFill>
                  <a:srgbClr val="FFFFFF"/>
                </a:solidFill>
              </a14:hiddenFill>
            </a:ext>
          </a:extLst>
        </p:spPr>
      </p:pic>
      <p:sp>
        <p:nvSpPr>
          <p:cNvPr id="3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95684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up)">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right)">
                                      <p:cBhvr>
                                        <p:cTn id="38" dur="50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9218"/>
                                        </p:tgtEl>
                                        <p:attrNameLst>
                                          <p:attrName>style.visibility</p:attrName>
                                        </p:attrNameLst>
                                      </p:cBhvr>
                                      <p:to>
                                        <p:strVal val="visible"/>
                                      </p:to>
                                    </p:set>
                                    <p:animEffect transition="in" filter="wipe(down)">
                                      <p:cBhvr>
                                        <p:cTn id="4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animBg="1"/>
      <p:bldP spid="31" grpId="0" animBg="1"/>
      <p:bldP spid="43" grpId="0" animBg="1"/>
      <p:bldP spid="3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
            <a:ext cx="8229600" cy="1143000"/>
          </a:xfrm>
        </p:spPr>
        <p:txBody>
          <a:bodyPr/>
          <a:lstStyle/>
          <a:p>
            <a:r>
              <a:rPr lang="en-US" dirty="0" err="1" smtClean="0">
                <a:solidFill>
                  <a:srgbClr val="0000FF"/>
                </a:solidFill>
              </a:rPr>
              <a:t>Immunoelectrophoresis</a:t>
            </a:r>
            <a:endParaRPr lang="en-US" dirty="0">
              <a:solidFill>
                <a:srgbClr val="0000FF"/>
              </a:solidFill>
            </a:endParaRPr>
          </a:p>
        </p:txBody>
      </p:sp>
      <p:sp>
        <p:nvSpPr>
          <p:cNvPr id="4" name="Parallelogram 3"/>
          <p:cNvSpPr/>
          <p:nvPr/>
        </p:nvSpPr>
        <p:spPr>
          <a:xfrm flipV="1">
            <a:off x="3429001" y="1334627"/>
            <a:ext cx="5513829" cy="1571625"/>
          </a:xfrm>
          <a:prstGeom prst="parallelogram">
            <a:avLst>
              <a:gd name="adj" fmla="val 4000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allelogram 4"/>
          <p:cNvSpPr/>
          <p:nvPr/>
        </p:nvSpPr>
        <p:spPr>
          <a:xfrm flipV="1">
            <a:off x="3676366" y="1487029"/>
            <a:ext cx="5029200" cy="1315033"/>
          </a:xfrm>
          <a:prstGeom prst="parallelogram">
            <a:avLst>
              <a:gd name="adj" fmla="val 40000"/>
            </a:avLst>
          </a:prstGeom>
          <a:solidFill>
            <a:schemeClr val="bg2">
              <a:lumMod val="75000"/>
            </a:schemeClr>
          </a:solidFill>
          <a:scene3d>
            <a:camera prst="orthographicFront"/>
            <a:lightRig rig="threePt" dir="t">
              <a:rot lat="0" lon="0" rev="0"/>
            </a:lightRig>
          </a:scene3d>
          <a:sp3d extrusionH="120650">
            <a:bevelT w="241300" h="165100" prst="softRound"/>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600" y="1656404"/>
            <a:ext cx="381000" cy="272629"/>
          </a:xfrm>
          <a:prstGeom prst="ellipse">
            <a:avLst/>
          </a:prstGeom>
          <a:solidFill>
            <a:schemeClr val="bg2"/>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7848601" y="914400"/>
            <a:ext cx="1399029" cy="671832"/>
            <a:chOff x="4394864" y="3873765"/>
            <a:chExt cx="1399029" cy="671832"/>
          </a:xfrm>
        </p:grpSpPr>
        <p:sp>
          <p:nvSpPr>
            <p:cNvPr id="8" name="TextBox 7"/>
            <p:cNvSpPr txBox="1"/>
            <p:nvPr/>
          </p:nvSpPr>
          <p:spPr>
            <a:xfrm>
              <a:off x="5184293" y="3873765"/>
              <a:ext cx="609600" cy="400110"/>
            </a:xfrm>
            <a:prstGeom prst="rect">
              <a:avLst/>
            </a:prstGeom>
            <a:noFill/>
          </p:spPr>
          <p:txBody>
            <a:bodyPr wrap="square" rtlCol="0">
              <a:spAutoFit/>
            </a:bodyPr>
            <a:lstStyle/>
            <a:p>
              <a:r>
                <a:rPr lang="en-US" sz="2000" b="1" dirty="0"/>
                <a:t>Ag</a:t>
              </a:r>
            </a:p>
          </p:txBody>
        </p:sp>
        <p:cxnSp>
          <p:nvCxnSpPr>
            <p:cNvPr id="9" name="Straight Arrow Connector 8"/>
            <p:cNvCxnSpPr/>
            <p:nvPr/>
          </p:nvCxnSpPr>
          <p:spPr>
            <a:xfrm flipH="1">
              <a:off x="4394864" y="4138351"/>
              <a:ext cx="834528" cy="4072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2819400" y="1334626"/>
            <a:ext cx="6725294" cy="3236162"/>
            <a:chOff x="1371600" y="2401426"/>
            <a:chExt cx="6725294" cy="3236162"/>
          </a:xfrm>
        </p:grpSpPr>
        <p:grpSp>
          <p:nvGrpSpPr>
            <p:cNvPr id="32" name="Group 31"/>
            <p:cNvGrpSpPr/>
            <p:nvPr/>
          </p:nvGrpSpPr>
          <p:grpSpPr>
            <a:xfrm>
              <a:off x="1371600" y="2405055"/>
              <a:ext cx="4154188" cy="2945031"/>
              <a:chOff x="1371600" y="2405055"/>
              <a:chExt cx="4154188" cy="2945031"/>
            </a:xfrm>
          </p:grpSpPr>
          <p:sp>
            <p:nvSpPr>
              <p:cNvPr id="31" name="Arc 30"/>
              <p:cNvSpPr/>
              <p:nvPr/>
            </p:nvSpPr>
            <p:spPr>
              <a:xfrm flipH="1">
                <a:off x="1371600" y="3055208"/>
                <a:ext cx="4154188" cy="2294878"/>
              </a:xfrm>
              <a:prstGeom prst="arc">
                <a:avLst>
                  <a:gd name="adj1" fmla="val 18881811"/>
                  <a:gd name="adj2" fmla="val 8258826"/>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Parallelogram 19"/>
              <p:cNvSpPr/>
              <p:nvPr/>
            </p:nvSpPr>
            <p:spPr>
              <a:xfrm flipV="1">
                <a:off x="1981200" y="2405055"/>
                <a:ext cx="848656" cy="1571625"/>
              </a:xfrm>
              <a:prstGeom prst="parallelogram">
                <a:avLst>
                  <a:gd name="adj" fmla="val 76641"/>
                </a:avLst>
              </a:prstGeom>
              <a:solidFill>
                <a:schemeClr val="accent6">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p:cNvGrpSpPr/>
            <p:nvPr/>
          </p:nvGrpSpPr>
          <p:grpSpPr>
            <a:xfrm>
              <a:off x="3942706" y="2401426"/>
              <a:ext cx="4154188" cy="2948659"/>
              <a:chOff x="3942706" y="2401426"/>
              <a:chExt cx="4154188" cy="2948659"/>
            </a:xfrm>
          </p:grpSpPr>
          <p:sp>
            <p:nvSpPr>
              <p:cNvPr id="30" name="Arc 29"/>
              <p:cNvSpPr/>
              <p:nvPr/>
            </p:nvSpPr>
            <p:spPr>
              <a:xfrm>
                <a:off x="3942706" y="2927670"/>
                <a:ext cx="4154188" cy="2422415"/>
              </a:xfrm>
              <a:prstGeom prst="arc">
                <a:avLst>
                  <a:gd name="adj1" fmla="val 18881811"/>
                  <a:gd name="adj2" fmla="val 7965040"/>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Parallelogram 11"/>
              <p:cNvSpPr/>
              <p:nvPr/>
            </p:nvSpPr>
            <p:spPr>
              <a:xfrm flipV="1">
                <a:off x="6629400" y="2401426"/>
                <a:ext cx="865629" cy="1571621"/>
              </a:xfrm>
              <a:prstGeom prst="parallelogram">
                <a:avLst>
                  <a:gd name="adj" fmla="val 70281"/>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4" name="Group 43"/>
            <p:cNvGrpSpPr/>
            <p:nvPr/>
          </p:nvGrpSpPr>
          <p:grpSpPr>
            <a:xfrm>
              <a:off x="4524705" y="4799388"/>
              <a:ext cx="533400" cy="838200"/>
              <a:chOff x="4782584" y="5587515"/>
              <a:chExt cx="533400" cy="838200"/>
            </a:xfrm>
          </p:grpSpPr>
          <p:cxnSp>
            <p:nvCxnSpPr>
              <p:cNvPr id="35" name="Straight Connector 34"/>
              <p:cNvCxnSpPr/>
              <p:nvPr/>
            </p:nvCxnSpPr>
            <p:spPr>
              <a:xfrm>
                <a:off x="4782584"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886123"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001989"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105528"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12445" y="5587515"/>
                <a:ext cx="0" cy="838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315984" y="5868729"/>
                <a:ext cx="0" cy="38825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6" name="TextBox 45"/>
          <p:cNvSpPr txBox="1"/>
          <p:nvPr/>
        </p:nvSpPr>
        <p:spPr>
          <a:xfrm rot="20334015">
            <a:off x="8411507" y="1216062"/>
            <a:ext cx="457200" cy="1938992"/>
          </a:xfrm>
          <a:prstGeom prst="rect">
            <a:avLst/>
          </a:prstGeom>
          <a:noFill/>
        </p:spPr>
        <p:txBody>
          <a:bodyPr wrap="square" rtlCol="0">
            <a:spAutoFit/>
          </a:bodyPr>
          <a:lstStyle/>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endParaRPr lang="en-US" sz="2400" b="1" dirty="0">
              <a:solidFill>
                <a:schemeClr val="bg1"/>
              </a:solidFill>
            </a:endParaRPr>
          </a:p>
        </p:txBody>
      </p:sp>
      <p:sp>
        <p:nvSpPr>
          <p:cNvPr id="47" name="TextBox 46"/>
          <p:cNvSpPr txBox="1"/>
          <p:nvPr/>
        </p:nvSpPr>
        <p:spPr>
          <a:xfrm rot="20230536">
            <a:off x="3697298" y="1200151"/>
            <a:ext cx="457200" cy="1938992"/>
          </a:xfrm>
          <a:prstGeom prst="rect">
            <a:avLst/>
          </a:prstGeom>
          <a:noFill/>
        </p:spPr>
        <p:txBody>
          <a:bodyPr wrap="square" rtlCol="0">
            <a:spAutoFit/>
          </a:bodyPr>
          <a:lstStyle/>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r>
              <a:rPr lang="en-US" sz="2400" b="1" dirty="0">
                <a:solidFill>
                  <a:schemeClr val="bg1"/>
                </a:solidFill>
              </a:rPr>
              <a:t>+</a:t>
            </a:r>
          </a:p>
          <a:p>
            <a:endParaRPr lang="en-US" sz="2400" b="1" dirty="0">
              <a:solidFill>
                <a:schemeClr val="bg1"/>
              </a:solidFill>
            </a:endParaRPr>
          </a:p>
        </p:txBody>
      </p:sp>
      <p:sp>
        <p:nvSpPr>
          <p:cNvPr id="49" name="Rounded Rectangle 48"/>
          <p:cNvSpPr/>
          <p:nvPr/>
        </p:nvSpPr>
        <p:spPr>
          <a:xfrm>
            <a:off x="4653477" y="1696810"/>
            <a:ext cx="3064874" cy="185001"/>
          </a:xfrm>
          <a:prstGeom prst="roundRect">
            <a:avLst>
              <a:gd name="adj" fmla="val 50000"/>
            </a:avLst>
          </a:prstGeom>
          <a:solidFill>
            <a:srgbClr val="FF6600">
              <a:alpha val="60000"/>
            </a:srgbClr>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467600" y="1640245"/>
            <a:ext cx="381000" cy="272629"/>
          </a:xfrm>
          <a:prstGeom prst="ellipse">
            <a:avLst/>
          </a:prstGeom>
          <a:solidFill>
            <a:srgbClr val="FF3300"/>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360585" y="2098835"/>
            <a:ext cx="3650658" cy="121780"/>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p:cNvGrpSpPr/>
          <p:nvPr/>
        </p:nvGrpSpPr>
        <p:grpSpPr>
          <a:xfrm>
            <a:off x="8011244" y="1487028"/>
            <a:ext cx="1399029" cy="671832"/>
            <a:chOff x="4394864" y="3873765"/>
            <a:chExt cx="1399029" cy="671832"/>
          </a:xfrm>
        </p:grpSpPr>
        <p:sp>
          <p:nvSpPr>
            <p:cNvPr id="52" name="TextBox 51"/>
            <p:cNvSpPr txBox="1"/>
            <p:nvPr/>
          </p:nvSpPr>
          <p:spPr>
            <a:xfrm>
              <a:off x="5184293" y="3873765"/>
              <a:ext cx="609600" cy="400110"/>
            </a:xfrm>
            <a:prstGeom prst="rect">
              <a:avLst/>
            </a:prstGeom>
            <a:noFill/>
          </p:spPr>
          <p:txBody>
            <a:bodyPr wrap="square" rtlCol="0">
              <a:spAutoFit/>
            </a:bodyPr>
            <a:lstStyle/>
            <a:p>
              <a:r>
                <a:rPr lang="en-US" sz="2000" b="1" dirty="0" err="1"/>
                <a:t>Ab</a:t>
              </a:r>
              <a:endParaRPr lang="en-US" sz="2000" b="1" dirty="0"/>
            </a:p>
          </p:txBody>
        </p:sp>
        <p:cxnSp>
          <p:nvCxnSpPr>
            <p:cNvPr id="53" name="Straight Arrow Connector 52"/>
            <p:cNvCxnSpPr/>
            <p:nvPr/>
          </p:nvCxnSpPr>
          <p:spPr>
            <a:xfrm flipH="1">
              <a:off x="4394864" y="4138351"/>
              <a:ext cx="834528" cy="4072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4" name="Rectangle 53"/>
          <p:cNvSpPr/>
          <p:nvPr/>
        </p:nvSpPr>
        <p:spPr>
          <a:xfrm>
            <a:off x="4366581" y="2098835"/>
            <a:ext cx="3650658" cy="121780"/>
          </a:xfrm>
          <a:prstGeom prst="rect">
            <a:avLst/>
          </a:prstGeom>
          <a:solidFill>
            <a:schemeClr val="tx2">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4" name="Picture 4" descr="http://www.nationaldiagnostics.com/images/3_2_4c.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2387" y="4633853"/>
            <a:ext cx="6382993" cy="2016487"/>
          </a:xfrm>
          <a:prstGeom prst="rect">
            <a:avLst/>
          </a:prstGeom>
          <a:noFill/>
          <a:extLst>
            <a:ext uri="{909E8E84-426E-40DD-AFC4-6F175D3DCCD1}">
              <a14:hiddenFill xmlns:a14="http://schemas.microsoft.com/office/drawing/2010/main">
                <a:solidFill>
                  <a:srgbClr val="FFFFFF"/>
                </a:solidFill>
              </a14:hiddenFill>
            </a:ext>
          </a:extLst>
        </p:spPr>
      </p:pic>
      <p:sp>
        <p:nvSpPr>
          <p:cNvPr id="3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53960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right)">
                                      <p:cBhvr>
                                        <p:cTn id="29" dur="500"/>
                                        <p:tgtEl>
                                          <p:spTgt spid="4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500"/>
                                        <p:tgtEl>
                                          <p:spTgt spid="5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500"/>
                                        <p:tgtEl>
                                          <p:spTgt spid="5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right)">
                                      <p:cBhvr>
                                        <p:cTn id="44" dur="500"/>
                                        <p:tgtEl>
                                          <p:spTgt spid="5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0244"/>
                                        </p:tgtEl>
                                        <p:attrNameLst>
                                          <p:attrName>style.visibility</p:attrName>
                                        </p:attrNameLst>
                                      </p:cBhvr>
                                      <p:to>
                                        <p:strVal val="visible"/>
                                      </p:to>
                                    </p:set>
                                    <p:animEffect transition="in" filter="wipe(down)">
                                      <p:cBhvr>
                                        <p:cTn id="54"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p:bldP spid="47" grpId="0"/>
      <p:bldP spid="49" grpId="0" animBg="1"/>
      <p:bldP spid="10" grpId="0" animBg="1"/>
      <p:bldP spid="50" grpId="0" animBg="1"/>
      <p:bldP spid="5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00FF"/>
                </a:solidFill>
              </a:rPr>
              <a:t>Immunoelectrophoresis</a:t>
            </a:r>
            <a:endParaRPr lang="en-US" dirty="0">
              <a:solidFill>
                <a:srgbClr val="0000FF"/>
              </a:solidFill>
            </a:endParaRPr>
          </a:p>
        </p:txBody>
      </p:sp>
      <p:sp>
        <p:nvSpPr>
          <p:cNvPr id="3" name="Content Placeholder 2"/>
          <p:cNvSpPr>
            <a:spLocks noGrp="1"/>
          </p:cNvSpPr>
          <p:nvPr>
            <p:ph idx="1"/>
          </p:nvPr>
        </p:nvSpPr>
        <p:spPr/>
        <p:txBody>
          <a:bodyPr/>
          <a:lstStyle/>
          <a:p>
            <a:endParaRPr lang="en-US"/>
          </a:p>
        </p:txBody>
      </p:sp>
      <p:pic>
        <p:nvPicPr>
          <p:cNvPr id="4" name="Picture 2" descr="http://immuneweb.xxmu.edu.cn/monoclonal/immuno-elec.gif"/>
          <p:cNvPicPr>
            <a:picLocks noChangeAspect="1" noChangeArrowheads="1"/>
          </p:cNvPicPr>
          <p:nvPr/>
        </p:nvPicPr>
        <p:blipFill rotWithShape="1">
          <a:blip r:embed="rId2">
            <a:extLst>
              <a:ext uri="{28A0092B-C50C-407E-A947-70E740481C1C}">
                <a14:useLocalDpi xmlns:a14="http://schemas.microsoft.com/office/drawing/2010/main" val="0"/>
              </a:ext>
            </a:extLst>
          </a:blip>
          <a:srcRect b="38750"/>
          <a:stretch/>
        </p:blipFill>
        <p:spPr bwMode="auto">
          <a:xfrm>
            <a:off x="2198670" y="1524000"/>
            <a:ext cx="8469330" cy="4495800"/>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053717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Principles of Serology </a:t>
            </a:r>
          </a:p>
          <a:p>
            <a:pPr marL="0" indent="0">
              <a:buNone/>
            </a:pPr>
            <a:r>
              <a:rPr lang="en-US" dirty="0" smtClean="0"/>
              <a:t>            Agglutination</a:t>
            </a:r>
          </a:p>
          <a:p>
            <a:pPr marL="0" indent="0">
              <a:buNone/>
            </a:pPr>
            <a:r>
              <a:rPr lang="en-US" dirty="0"/>
              <a:t> </a:t>
            </a:r>
            <a:r>
              <a:rPr lang="en-US" dirty="0" smtClean="0"/>
              <a:t>           Precipitation </a:t>
            </a:r>
          </a:p>
          <a:p>
            <a:endParaRPr lang="en-US" dirty="0"/>
          </a:p>
          <a:p>
            <a:r>
              <a:rPr lang="en-US" dirty="0" smtClean="0"/>
              <a:t>Immunoassays</a:t>
            </a:r>
          </a:p>
          <a:p>
            <a:endParaRPr lang="en-US" dirty="0"/>
          </a:p>
          <a:p>
            <a:r>
              <a:rPr lang="en-US" dirty="0" smtClean="0"/>
              <a:t>Serological Tests in Medical labs</a:t>
            </a:r>
            <a:endParaRPr lang="fa-IR" dirty="0" smtClean="0"/>
          </a:p>
          <a:p>
            <a:endParaRPr lang="fa-IR" dirty="0"/>
          </a:p>
          <a:p>
            <a:r>
              <a:rPr lang="en-US" dirty="0" smtClean="0"/>
              <a:t>Safety in Serology Lab</a:t>
            </a:r>
          </a:p>
          <a:p>
            <a:endParaRPr lang="en-US" dirty="0"/>
          </a:p>
          <a:p>
            <a:r>
              <a:rPr lang="en-US" dirty="0" smtClean="0"/>
              <a:t>Quality Control </a:t>
            </a:r>
            <a:endParaRPr lang="en-US" dirty="0"/>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82138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492375"/>
            <a:ext cx="8208962" cy="2520950"/>
          </a:xfrm>
        </p:spPr>
        <p:txBody>
          <a:bodyPr/>
          <a:lstStyle/>
          <a:p>
            <a:pPr marL="0" indent="0" algn="ctr">
              <a:buNone/>
            </a:pPr>
            <a:r>
              <a:rPr lang="en-US" altLang="en-US" sz="4800" dirty="0"/>
              <a:t>Determine  concentration of a macromolecule in a solution through the use of an </a:t>
            </a:r>
            <a:r>
              <a:rPr lang="en-US" altLang="en-US" sz="4800" dirty="0">
                <a:solidFill>
                  <a:srgbClr val="FF0000"/>
                </a:solidFill>
              </a:rPr>
              <a:t>antibody</a:t>
            </a:r>
          </a:p>
        </p:txBody>
      </p:sp>
      <p:sp>
        <p:nvSpPr>
          <p:cNvPr id="3075" name="Rectangle 3"/>
          <p:cNvSpPr>
            <a:spLocks noChangeArrowheads="1"/>
          </p:cNvSpPr>
          <p:nvPr/>
        </p:nvSpPr>
        <p:spPr bwMode="auto">
          <a:xfrm>
            <a:off x="3071814" y="476251"/>
            <a:ext cx="5883275" cy="1323975"/>
          </a:xfrm>
          <a:prstGeom prst="rect">
            <a:avLst/>
          </a:prstGeom>
          <a:solidFill>
            <a:srgbClr val="FFC000"/>
          </a:solidFill>
          <a:ln w="57150">
            <a:solidFill>
              <a:srgbClr val="FF0000"/>
            </a:solidFill>
            <a:miter lim="800000"/>
            <a:headEnd/>
            <a:tailEnd/>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US" altLang="en-US" sz="8000">
                <a:latin typeface="Times New Roman" panose="02020603050405020304" pitchFamily="18" charset="0"/>
                <a:cs typeface="Times New Roman" panose="02020603050405020304" pitchFamily="18" charset="0"/>
              </a:rPr>
              <a:t>Immunoassay</a:t>
            </a:r>
            <a:endParaRPr lang="en-US" altLang="en-US" sz="8000"/>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9278032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hidden="1"/>
          <p:cNvSpPr>
            <a:spLocks noGrp="1" noChangeArrowheads="1"/>
          </p:cNvSpPr>
          <p:nvPr>
            <p:ph type="title"/>
          </p:nvPr>
        </p:nvSpPr>
        <p:spPr/>
        <p:txBody>
          <a:bodyPr/>
          <a:lstStyle/>
          <a:p>
            <a:endParaRPr lang="en-US"/>
          </a:p>
        </p:txBody>
      </p:sp>
      <p:sp>
        <p:nvSpPr>
          <p:cNvPr id="56323" name="Rectangle 3" descr="S9781416031222-004-f011"/>
          <p:cNvSpPr>
            <a:spLocks noGrp="1" noChangeAspect="1" noChangeArrowheads="1"/>
          </p:cNvSpPr>
          <p:nvPr isPhoto="1"/>
        </p:nvSpPr>
        <p:spPr bwMode="auto">
          <a:xfrm>
            <a:off x="1524000" y="646114"/>
            <a:ext cx="9144000" cy="5565775"/>
          </a:xfrm>
          <a:prstGeom prst="rect">
            <a:avLst/>
          </a:prstGeom>
          <a:blipFill dpi="0" rotWithShape="1">
            <a:blip r:embed="rId3"/>
            <a:srcRect/>
            <a:stretch>
              <a:fillRect b="-11"/>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ounded Rectangle 1"/>
          <p:cNvSpPr/>
          <p:nvPr/>
        </p:nvSpPr>
        <p:spPr>
          <a:xfrm>
            <a:off x="2971800" y="2133600"/>
            <a:ext cx="1371600" cy="1295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8875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endParaRPr lang="fa-IR" altLang="en-US" smtClean="0"/>
          </a:p>
        </p:txBody>
      </p:sp>
      <p:pic>
        <p:nvPicPr>
          <p:cNvPr id="4099" name="Picture 2" descr="File:Immunoassay.jpg"/>
          <p:cNvPicPr>
            <a:picLocks noChangeAspect="1" noChangeArrowheads="1"/>
          </p:cNvPicPr>
          <p:nvPr/>
        </p:nvPicPr>
        <p:blipFill>
          <a:blip r:embed="rId2">
            <a:extLst>
              <a:ext uri="{28A0092B-C50C-407E-A947-70E740481C1C}">
                <a14:useLocalDpi xmlns:a14="http://schemas.microsoft.com/office/drawing/2010/main" val="0"/>
              </a:ext>
            </a:extLst>
          </a:blip>
          <a:srcRect t="72142" r="47159"/>
          <a:stretch>
            <a:fillRect/>
          </a:stretch>
        </p:blipFill>
        <p:spPr bwMode="auto">
          <a:xfrm>
            <a:off x="4224338" y="2276475"/>
            <a:ext cx="3167062"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119939" y="2235201"/>
            <a:ext cx="1368425" cy="646113"/>
          </a:xfrm>
          <a:prstGeom prst="rect">
            <a:avLst/>
          </a:prstGeom>
          <a:ln>
            <a:noFill/>
          </a:ln>
        </p:spPr>
        <p:style>
          <a:lnRef idx="2">
            <a:schemeClr val="dk1"/>
          </a:lnRef>
          <a:fillRef idx="1">
            <a:schemeClr val="lt1"/>
          </a:fillRef>
          <a:effectRef idx="0">
            <a:schemeClr val="dk1"/>
          </a:effectRef>
          <a:fontRef idx="minor">
            <a:schemeClr val="dk1"/>
          </a:fontRef>
        </p:style>
        <p:txBody>
          <a:bodyPr>
            <a:spAutoFit/>
          </a:bodyPr>
          <a:lstStyle/>
          <a:p>
            <a:pPr algn="l" rtl="0">
              <a:defRPr/>
            </a:pPr>
            <a:endParaRPr lang="en-US" dirty="0"/>
          </a:p>
          <a:p>
            <a:pPr algn="l" rtl="0">
              <a:defRPr/>
            </a:pPr>
            <a:endParaRPr lang="en-US" dirty="0"/>
          </a:p>
        </p:txBody>
      </p:sp>
      <p:sp>
        <p:nvSpPr>
          <p:cNvPr id="4101" name="Rectangle 3"/>
          <p:cNvSpPr>
            <a:spLocks noChangeArrowheads="1"/>
          </p:cNvSpPr>
          <p:nvPr/>
        </p:nvSpPr>
        <p:spPr bwMode="auto">
          <a:xfrm>
            <a:off x="4933951" y="5110164"/>
            <a:ext cx="231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a:t>Macromolecule (Ag) </a:t>
            </a:r>
          </a:p>
        </p:txBody>
      </p:sp>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6081138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fa-IR" altLang="en-US" smtClean="0"/>
          </a:p>
        </p:txBody>
      </p:sp>
      <p:pic>
        <p:nvPicPr>
          <p:cNvPr id="5123" name="Picture 2" descr="File:Immunoass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3976" y="-84138"/>
            <a:ext cx="3889375" cy="702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8356600" y="2133600"/>
            <a:ext cx="11239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b="1"/>
              <a:t>Label</a:t>
            </a:r>
          </a:p>
        </p:txBody>
      </p:sp>
      <p:cxnSp>
        <p:nvCxnSpPr>
          <p:cNvPr id="6" name="Straight Arrow Connector 5"/>
          <p:cNvCxnSpPr/>
          <p:nvPr/>
        </p:nvCxnSpPr>
        <p:spPr>
          <a:xfrm>
            <a:off x="7248525" y="2420938"/>
            <a:ext cx="115093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7872707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ile:Immunoass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926" y="-84138"/>
            <a:ext cx="3889375" cy="702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6167438" y="2147889"/>
            <a:ext cx="1123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b="1"/>
              <a:t>Label</a:t>
            </a:r>
          </a:p>
        </p:txBody>
      </p:sp>
      <p:cxnSp>
        <p:nvCxnSpPr>
          <p:cNvPr id="6" name="Straight Arrow Connector 5"/>
          <p:cNvCxnSpPr/>
          <p:nvPr/>
        </p:nvCxnSpPr>
        <p:spPr>
          <a:xfrm>
            <a:off x="5016500" y="2420938"/>
            <a:ext cx="115093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3" name="Left Brace 2"/>
          <p:cNvSpPr/>
          <p:nvPr/>
        </p:nvSpPr>
        <p:spPr>
          <a:xfrm>
            <a:off x="7499351" y="1290597"/>
            <a:ext cx="504825" cy="2260682"/>
          </a:xfrm>
          <a:prstGeom prst="leftBrace">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rtl="0">
              <a:defRPr/>
            </a:pPr>
            <a:endParaRPr lang="en-US"/>
          </a:p>
        </p:txBody>
      </p:sp>
      <p:sp>
        <p:nvSpPr>
          <p:cNvPr id="5" name="Rectangle 4"/>
          <p:cNvSpPr>
            <a:spLocks noChangeArrowheads="1"/>
          </p:cNvSpPr>
          <p:nvPr/>
        </p:nvSpPr>
        <p:spPr bwMode="auto">
          <a:xfrm>
            <a:off x="7923713" y="1444668"/>
            <a:ext cx="228780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b="1" dirty="0"/>
              <a:t>Enzyme</a:t>
            </a:r>
          </a:p>
          <a:p>
            <a:pPr algn="l" rtl="0" eaLnBrk="1" hangingPunct="1"/>
            <a:endParaRPr lang="en-US" altLang="en-US" b="1" dirty="0"/>
          </a:p>
          <a:p>
            <a:pPr algn="l" rtl="0" eaLnBrk="1" hangingPunct="1"/>
            <a:r>
              <a:rPr lang="en-US" altLang="en-US" b="1" dirty="0"/>
              <a:t>Radioactive</a:t>
            </a:r>
          </a:p>
          <a:p>
            <a:pPr algn="l" rtl="0" eaLnBrk="1" hangingPunct="1"/>
            <a:endParaRPr lang="en-US" altLang="en-US" b="1" dirty="0"/>
          </a:p>
          <a:p>
            <a:pPr algn="l" rtl="0" eaLnBrk="1" hangingPunct="1"/>
            <a:r>
              <a:rPr lang="en-US" altLang="en-US" b="1" dirty="0" smtClean="0"/>
              <a:t>Fluorescence</a:t>
            </a:r>
          </a:p>
          <a:p>
            <a:pPr algn="l" rtl="0" eaLnBrk="1" hangingPunct="1"/>
            <a:endParaRPr lang="en-US" altLang="en-US" b="1" dirty="0"/>
          </a:p>
          <a:p>
            <a:pPr algn="l" rtl="0" eaLnBrk="1" hangingPunct="1"/>
            <a:r>
              <a:rPr lang="en-US" altLang="en-US" b="1" dirty="0" err="1" smtClean="0"/>
              <a:t>Chemiluminesence</a:t>
            </a:r>
            <a:endParaRPr lang="en-US" altLang="en-US" b="1" dirty="0"/>
          </a:p>
        </p:txBody>
      </p:sp>
      <p:sp>
        <p:nvSpPr>
          <p:cNvPr id="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087576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1200151" y="188914"/>
            <a:ext cx="4179769" cy="6465887"/>
            <a:chOff x="-324544" y="116632"/>
            <a:chExt cx="4616419" cy="6537857"/>
          </a:xfrm>
        </p:grpSpPr>
        <p:pic>
          <p:nvPicPr>
            <p:cNvPr id="7179" name="Picture 2" descr="File:Immunoass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544" y="116632"/>
              <a:ext cx="3618739" cy="653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0" name="Rectangle 3"/>
            <p:cNvSpPr>
              <a:spLocks noChangeArrowheads="1"/>
            </p:cNvSpPr>
            <p:nvPr/>
          </p:nvSpPr>
          <p:spPr bwMode="auto">
            <a:xfrm>
              <a:off x="3347864" y="2185700"/>
              <a:ext cx="944011" cy="404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000" b="1"/>
                <a:t>Label</a:t>
              </a:r>
            </a:p>
          </p:txBody>
        </p:sp>
        <p:cxnSp>
          <p:nvCxnSpPr>
            <p:cNvPr id="6" name="Straight Arrow Connector 5"/>
            <p:cNvCxnSpPr/>
            <p:nvPr/>
          </p:nvCxnSpPr>
          <p:spPr>
            <a:xfrm flipV="1">
              <a:off x="2843746" y="2408815"/>
              <a:ext cx="576849" cy="1284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sp>
        <p:nvSpPr>
          <p:cNvPr id="3" name="Left Brace 2"/>
          <p:cNvSpPr/>
          <p:nvPr/>
        </p:nvSpPr>
        <p:spPr>
          <a:xfrm>
            <a:off x="5624679" y="796008"/>
            <a:ext cx="504825" cy="3262646"/>
          </a:xfrm>
          <a:prstGeom prst="leftBrace">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rtl="0">
              <a:defRPr/>
            </a:pPr>
            <a:endParaRPr lang="en-US"/>
          </a:p>
        </p:txBody>
      </p:sp>
      <p:sp>
        <p:nvSpPr>
          <p:cNvPr id="5" name="Rectangle 4"/>
          <p:cNvSpPr>
            <a:spLocks noChangeArrowheads="1"/>
          </p:cNvSpPr>
          <p:nvPr/>
        </p:nvSpPr>
        <p:spPr bwMode="auto">
          <a:xfrm>
            <a:off x="5912015" y="924596"/>
            <a:ext cx="2082621"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dirty="0"/>
              <a:t>Enzyme</a:t>
            </a:r>
          </a:p>
          <a:p>
            <a:pPr algn="l" rtl="0" eaLnBrk="1" hangingPunct="1"/>
            <a:endParaRPr lang="en-US" altLang="en-US" dirty="0"/>
          </a:p>
          <a:p>
            <a:pPr algn="l" rtl="0" eaLnBrk="1" hangingPunct="1"/>
            <a:endParaRPr lang="en-US" altLang="en-US" dirty="0"/>
          </a:p>
          <a:p>
            <a:pPr algn="l" rtl="0" eaLnBrk="1" hangingPunct="1"/>
            <a:r>
              <a:rPr lang="en-US" altLang="en-US" dirty="0"/>
              <a:t>Radioactive</a:t>
            </a:r>
          </a:p>
          <a:p>
            <a:pPr algn="l" rtl="0" eaLnBrk="1" hangingPunct="1"/>
            <a:endParaRPr lang="en-US" altLang="en-US" dirty="0"/>
          </a:p>
          <a:p>
            <a:pPr algn="l" rtl="0" eaLnBrk="1" hangingPunct="1"/>
            <a:endParaRPr lang="en-US" altLang="en-US" dirty="0"/>
          </a:p>
          <a:p>
            <a:pPr algn="l" rtl="0" eaLnBrk="1" hangingPunct="1"/>
            <a:r>
              <a:rPr lang="en-US" altLang="en-US" dirty="0" smtClean="0"/>
              <a:t>Fluorescence</a:t>
            </a:r>
          </a:p>
          <a:p>
            <a:pPr algn="l" rtl="0" eaLnBrk="1" hangingPunct="1"/>
            <a:endParaRPr lang="en-US" altLang="en-US" dirty="0"/>
          </a:p>
          <a:p>
            <a:pPr algn="l" rtl="0" eaLnBrk="1" hangingPunct="1"/>
            <a:endParaRPr lang="en-US" altLang="en-US" dirty="0" smtClean="0"/>
          </a:p>
          <a:p>
            <a:pPr algn="l" rtl="0" eaLnBrk="1" hangingPunct="1"/>
            <a:endParaRPr lang="en-US" altLang="en-US" dirty="0"/>
          </a:p>
          <a:p>
            <a:pPr eaLnBrk="1" hangingPunct="1"/>
            <a:r>
              <a:rPr lang="en-US" altLang="en-US" dirty="0" err="1" smtClean="0"/>
              <a:t>Chemiluminescent</a:t>
            </a:r>
            <a:endParaRPr lang="en-US" altLang="en-US" dirty="0"/>
          </a:p>
        </p:txBody>
      </p:sp>
      <p:cxnSp>
        <p:nvCxnSpPr>
          <p:cNvPr id="8" name="Straight Arrow Connector 7"/>
          <p:cNvCxnSpPr/>
          <p:nvPr/>
        </p:nvCxnSpPr>
        <p:spPr>
          <a:xfrm>
            <a:off x="6921666" y="1127795"/>
            <a:ext cx="703263"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7569365" y="945234"/>
            <a:ext cx="280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en-US" altLang="en-US" sz="1600"/>
              <a:t>Enzyme Immunoassay (EIA)</a:t>
            </a:r>
          </a:p>
        </p:txBody>
      </p:sp>
      <p:cxnSp>
        <p:nvCxnSpPr>
          <p:cNvPr id="12" name="Straight Arrow Connector 11"/>
          <p:cNvCxnSpPr/>
          <p:nvPr/>
        </p:nvCxnSpPr>
        <p:spPr>
          <a:xfrm>
            <a:off x="7280440" y="1946945"/>
            <a:ext cx="70485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424903" y="2781970"/>
            <a:ext cx="70485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a:spLocks noChangeArrowheads="1"/>
          </p:cNvSpPr>
          <p:nvPr/>
        </p:nvSpPr>
        <p:spPr bwMode="auto">
          <a:xfrm>
            <a:off x="7929729" y="1764384"/>
            <a:ext cx="2955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pt-BR" altLang="en-US" dirty="0" smtClean="0"/>
              <a:t>Radio Immunoassay </a:t>
            </a:r>
            <a:r>
              <a:rPr lang="pt-BR" altLang="en-US" dirty="0"/>
              <a:t>(RIA)</a:t>
            </a:r>
            <a:endParaRPr lang="en-US" altLang="en-US" dirty="0"/>
          </a:p>
        </p:txBody>
      </p:sp>
      <p:sp>
        <p:nvSpPr>
          <p:cNvPr id="15" name="Rectangle 14"/>
          <p:cNvSpPr>
            <a:spLocks noChangeArrowheads="1"/>
          </p:cNvSpPr>
          <p:nvPr/>
        </p:nvSpPr>
        <p:spPr bwMode="auto">
          <a:xfrm>
            <a:off x="7728116" y="2610521"/>
            <a:ext cx="3654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r>
              <a:rPr lang="it-IT" altLang="en-US" dirty="0"/>
              <a:t>Fluorescence </a:t>
            </a:r>
            <a:r>
              <a:rPr lang="it-IT" altLang="en-US" dirty="0" smtClean="0"/>
              <a:t>Immunoassay</a:t>
            </a:r>
            <a:endParaRPr lang="it-IT" altLang="en-US" dirty="0"/>
          </a:p>
          <a:p>
            <a:pPr algn="ctr" rtl="0" eaLnBrk="1" hangingPunct="1"/>
            <a:r>
              <a:rPr lang="it-IT" altLang="en-US" dirty="0"/>
              <a:t> (FIA)</a:t>
            </a:r>
          </a:p>
        </p:txBody>
      </p:sp>
      <p:sp>
        <p:nvSpPr>
          <p:cNvPr id="1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cxnSp>
        <p:nvCxnSpPr>
          <p:cNvPr id="17" name="Straight Arrow Connector 16"/>
          <p:cNvCxnSpPr/>
          <p:nvPr/>
        </p:nvCxnSpPr>
        <p:spPr>
          <a:xfrm>
            <a:off x="7929729" y="3864812"/>
            <a:ext cx="70485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8559932" y="3596989"/>
            <a:ext cx="3749745" cy="923330"/>
          </a:xfrm>
          <a:prstGeom prst="rect">
            <a:avLst/>
          </a:prstGeom>
          <a:noFill/>
        </p:spPr>
        <p:txBody>
          <a:bodyPr wrap="none" rtlCol="0">
            <a:spAutoFit/>
          </a:bodyPr>
          <a:lstStyle/>
          <a:p>
            <a:pPr algn="ctr"/>
            <a:r>
              <a:rPr lang="en-US" altLang="en-US" dirty="0" smtClean="0">
                <a:latin typeface="Arial" panose="020B0604020202020204" pitchFamily="34" charset="0"/>
                <a:cs typeface="Arial" panose="020B0604020202020204" pitchFamily="34" charset="0"/>
              </a:rPr>
              <a:t>Chemiluminescence </a:t>
            </a:r>
            <a:r>
              <a:rPr lang="it-IT" altLang="en-US" dirty="0" smtClean="0">
                <a:latin typeface="Arial" panose="020B0604020202020204" pitchFamily="34" charset="0"/>
                <a:cs typeface="Arial" panose="020B0604020202020204" pitchFamily="34" charset="0"/>
              </a:rPr>
              <a:t>Immunoassay</a:t>
            </a:r>
            <a:endParaRPr lang="it-IT" altLang="en-US" dirty="0">
              <a:latin typeface="Arial" panose="020B0604020202020204" pitchFamily="34" charset="0"/>
              <a:cs typeface="Arial" panose="020B0604020202020204" pitchFamily="34" charset="0"/>
            </a:endParaRPr>
          </a:p>
          <a:p>
            <a:pPr algn="ctr"/>
            <a:r>
              <a:rPr lang="en-US" altLang="en-US" dirty="0">
                <a:latin typeface="Arial" panose="020B0604020202020204" pitchFamily="34" charset="0"/>
                <a:cs typeface="Arial" panose="020B0604020202020204" pitchFamily="34" charset="0"/>
              </a:rPr>
              <a:t>                       (CIA )          </a:t>
            </a:r>
          </a:p>
          <a:p>
            <a:endParaRPr lang="en-US" dirty="0"/>
          </a:p>
        </p:txBody>
      </p:sp>
    </p:spTree>
    <p:extLst>
      <p:ext uri="{BB962C8B-B14F-4D97-AF65-F5344CB8AC3E}">
        <p14:creationId xmlns:p14="http://schemas.microsoft.com/office/powerpoint/2010/main" val="8819397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9" grpId="0"/>
      <p:bldP spid="14" grpId="0"/>
      <p:bldP spid="15"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forms of signals!</a:t>
            </a:r>
            <a:endParaRPr lang="en-US" dirty="0"/>
          </a:p>
        </p:txBody>
      </p:sp>
      <p:sp>
        <p:nvSpPr>
          <p:cNvPr id="4" name="Rounded Rectangle 3"/>
          <p:cNvSpPr/>
          <p:nvPr/>
        </p:nvSpPr>
        <p:spPr>
          <a:xfrm>
            <a:off x="2057400" y="3200400"/>
            <a:ext cx="2438400" cy="9906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Labeled Antibodies</a:t>
            </a:r>
          </a:p>
        </p:txBody>
      </p:sp>
      <p:sp>
        <p:nvSpPr>
          <p:cNvPr id="5" name="Rounded Rectangle 4"/>
          <p:cNvSpPr/>
          <p:nvPr/>
        </p:nvSpPr>
        <p:spPr>
          <a:xfrm>
            <a:off x="6931572" y="1558159"/>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 (ELISA)</a:t>
            </a:r>
          </a:p>
        </p:txBody>
      </p:sp>
      <p:cxnSp>
        <p:nvCxnSpPr>
          <p:cNvPr id="7" name="Straight Arrow Connector 6"/>
          <p:cNvCxnSpPr>
            <a:stCxn id="4" idx="3"/>
            <a:endCxn id="5" idx="1"/>
          </p:cNvCxnSpPr>
          <p:nvPr/>
        </p:nvCxnSpPr>
        <p:spPr>
          <a:xfrm flipV="1">
            <a:off x="4495801" y="1901060"/>
            <a:ext cx="2435771" cy="1794641"/>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6931573" y="2857500"/>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Radioactivity (RIA)</a:t>
            </a:r>
          </a:p>
        </p:txBody>
      </p:sp>
      <p:sp>
        <p:nvSpPr>
          <p:cNvPr id="10" name="Rounded Rectangle 9"/>
          <p:cNvSpPr/>
          <p:nvPr/>
        </p:nvSpPr>
        <p:spPr>
          <a:xfrm>
            <a:off x="6931572" y="4191000"/>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Fluorescence (IF)</a:t>
            </a:r>
          </a:p>
        </p:txBody>
      </p:sp>
      <p:sp>
        <p:nvSpPr>
          <p:cNvPr id="11" name="Rounded Rectangle 10"/>
          <p:cNvSpPr/>
          <p:nvPr/>
        </p:nvSpPr>
        <p:spPr>
          <a:xfrm>
            <a:off x="6931572" y="5478517"/>
            <a:ext cx="3279228"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Luminescence</a:t>
            </a:r>
          </a:p>
        </p:txBody>
      </p:sp>
      <p:cxnSp>
        <p:nvCxnSpPr>
          <p:cNvPr id="12" name="Straight Arrow Connector 11"/>
          <p:cNvCxnSpPr>
            <a:stCxn id="4" idx="3"/>
            <a:endCxn id="9" idx="1"/>
          </p:cNvCxnSpPr>
          <p:nvPr/>
        </p:nvCxnSpPr>
        <p:spPr>
          <a:xfrm flipV="1">
            <a:off x="4495800" y="3200400"/>
            <a:ext cx="2435772" cy="4953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4" idx="3"/>
            <a:endCxn id="10" idx="1"/>
          </p:cNvCxnSpPr>
          <p:nvPr/>
        </p:nvCxnSpPr>
        <p:spPr>
          <a:xfrm>
            <a:off x="4495801" y="3695700"/>
            <a:ext cx="2435771" cy="838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4" idx="3"/>
            <a:endCxn id="11" idx="1"/>
          </p:cNvCxnSpPr>
          <p:nvPr/>
        </p:nvCxnSpPr>
        <p:spPr>
          <a:xfrm>
            <a:off x="4495800" y="3695701"/>
            <a:ext cx="2435772" cy="2125717"/>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3"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426454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73063" cy="1325563"/>
          </a:xfrm>
        </p:spPr>
        <p:txBody>
          <a:bodyPr/>
          <a:lstStyle/>
          <a:p>
            <a:r>
              <a:rPr lang="en-US" b="1" dirty="0" smtClean="0">
                <a:solidFill>
                  <a:srgbClr val="7030A0"/>
                </a:solidFill>
              </a:rPr>
              <a:t>Homogenous vs. Heterogeneous Immunoassays</a:t>
            </a:r>
            <a:endParaRPr lang="en-US" b="1" dirty="0">
              <a:solidFill>
                <a:srgbClr val="7030A0"/>
              </a:solidFill>
            </a:endParaRPr>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pic>
        <p:nvPicPr>
          <p:cNvPr id="5" name="Picture 4"/>
          <p:cNvPicPr>
            <a:picLocks noChangeAspect="1"/>
          </p:cNvPicPr>
          <p:nvPr/>
        </p:nvPicPr>
        <p:blipFill>
          <a:blip r:embed="rId2"/>
          <a:stretch>
            <a:fillRect/>
          </a:stretch>
        </p:blipFill>
        <p:spPr>
          <a:xfrm>
            <a:off x="142343" y="2266915"/>
            <a:ext cx="11768919" cy="2675593"/>
          </a:xfrm>
          <a:prstGeom prst="rect">
            <a:avLst/>
          </a:prstGeom>
        </p:spPr>
      </p:pic>
      <p:sp>
        <p:nvSpPr>
          <p:cNvPr id="6" name="Rectangle 5"/>
          <p:cNvSpPr/>
          <p:nvPr/>
        </p:nvSpPr>
        <p:spPr>
          <a:xfrm>
            <a:off x="142343" y="2266915"/>
            <a:ext cx="11768919" cy="115005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42343" y="3418168"/>
            <a:ext cx="11768919" cy="15243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655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ELISA generates color</a:t>
            </a:r>
            <a:endParaRPr lang="en-US" dirty="0"/>
          </a:p>
        </p:txBody>
      </p:sp>
      <p:pic>
        <p:nvPicPr>
          <p:cNvPr id="17" name="Content Placeholder 16"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flipH="1" flipV="1">
            <a:off x="2743201" y="1558159"/>
            <a:ext cx="6896747" cy="4572000"/>
          </a:xfrm>
        </p:spPr>
      </p:pic>
      <p:sp>
        <p:nvSpPr>
          <p:cNvPr id="16" name="AutoShape 4" descr="http://upload.wikimedia.org/wikipedia/commons/a/a9/ELISA.jpg"/>
          <p:cNvSpPr>
            <a:spLocks noChangeAspect="1" noChangeArrowheads="1"/>
          </p:cNvSpPr>
          <p:nvPr/>
        </p:nvSpPr>
        <p:spPr bwMode="auto">
          <a:xfrm>
            <a:off x="1587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2827774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5391150" y="3878748"/>
            <a:ext cx="2209800" cy="1632096"/>
            <a:chOff x="3867150" y="3878748"/>
            <a:chExt cx="2209800" cy="1632096"/>
          </a:xfrm>
        </p:grpSpPr>
        <p:grpSp>
          <p:nvGrpSpPr>
            <p:cNvPr id="38" name="Group 37"/>
            <p:cNvGrpSpPr/>
            <p:nvPr/>
          </p:nvGrpSpPr>
          <p:grpSpPr>
            <a:xfrm>
              <a:off x="3867150" y="3905250"/>
              <a:ext cx="990600" cy="1605594"/>
              <a:chOff x="2628900" y="3829050"/>
              <a:chExt cx="990600" cy="1605594"/>
            </a:xfrm>
          </p:grpSpPr>
          <p:pic>
            <p:nvPicPr>
              <p:cNvPr id="39" name="Picture 38"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40" name="Pie 39"/>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41" name="Group 40"/>
            <p:cNvGrpSpPr/>
            <p:nvPr/>
          </p:nvGrpSpPr>
          <p:grpSpPr>
            <a:xfrm>
              <a:off x="5086350" y="3878748"/>
              <a:ext cx="990600" cy="1605594"/>
              <a:chOff x="2628900" y="3829050"/>
              <a:chExt cx="990600" cy="1605594"/>
            </a:xfrm>
          </p:grpSpPr>
          <p:pic>
            <p:nvPicPr>
              <p:cNvPr id="42" name="Picture 4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43" name="Pie 42"/>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grpSp>
        <p:nvGrpSpPr>
          <p:cNvPr id="37" name="Group 36"/>
          <p:cNvGrpSpPr/>
          <p:nvPr/>
        </p:nvGrpSpPr>
        <p:grpSpPr>
          <a:xfrm>
            <a:off x="4152900" y="2012264"/>
            <a:ext cx="990600" cy="1605594"/>
            <a:chOff x="2628900" y="3829050"/>
            <a:chExt cx="990600" cy="1605594"/>
          </a:xfrm>
        </p:grpSpPr>
        <p:pic>
          <p:nvPicPr>
            <p:cNvPr id="32" name="Picture 3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36" name="Pie 35"/>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sp>
        <p:nvSpPr>
          <p:cNvPr id="2" name="Title 1"/>
          <p:cNvSpPr>
            <a:spLocks noGrp="1"/>
          </p:cNvSpPr>
          <p:nvPr>
            <p:ph type="title"/>
          </p:nvPr>
        </p:nvSpPr>
        <p:spPr/>
        <p:txBody>
          <a:bodyPr/>
          <a:lstStyle/>
          <a:p>
            <a:r>
              <a:rPr lang="en-US" dirty="0" smtClean="0"/>
              <a:t>Direct ELISA</a:t>
            </a:r>
            <a:endParaRPr lang="en-US" dirty="0"/>
          </a:p>
        </p:txBody>
      </p:sp>
      <p:sp>
        <p:nvSpPr>
          <p:cNvPr id="24" name="Isosceles Triangle 23"/>
          <p:cNvSpPr/>
          <p:nvPr/>
        </p:nvSpPr>
        <p:spPr>
          <a:xfrm>
            <a:off x="4305300" y="5181600"/>
            <a:ext cx="6477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55626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67818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p:cNvGrpSpPr/>
          <p:nvPr/>
        </p:nvGrpSpPr>
        <p:grpSpPr>
          <a:xfrm>
            <a:off x="4838700" y="2514603"/>
            <a:ext cx="2743200" cy="1275624"/>
            <a:chOff x="3314700" y="2514603"/>
            <a:chExt cx="2743200" cy="1275624"/>
          </a:xfrm>
        </p:grpSpPr>
        <p:sp>
          <p:nvSpPr>
            <p:cNvPr id="45" name="Hexagon 44"/>
            <p:cNvSpPr/>
            <p:nvPr/>
          </p:nvSpPr>
          <p:spPr>
            <a:xfrm>
              <a:off x="3314700" y="2673646"/>
              <a:ext cx="6096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grpSp>
        <p:nvGrpSpPr>
          <p:cNvPr id="57" name="Group 56"/>
          <p:cNvGrpSpPr/>
          <p:nvPr/>
        </p:nvGrpSpPr>
        <p:grpSpPr>
          <a:xfrm>
            <a:off x="3067050" y="1859864"/>
            <a:ext cx="5467350" cy="3848406"/>
            <a:chOff x="1543050" y="1859864"/>
            <a:chExt cx="5467350" cy="3848406"/>
          </a:xfrm>
        </p:grpSpPr>
        <p:cxnSp>
          <p:nvCxnSpPr>
            <p:cNvPr id="23" name="Straight Connector 22"/>
            <p:cNvCxnSpPr/>
            <p:nvPr/>
          </p:nvCxnSpPr>
          <p:spPr>
            <a:xfrm>
              <a:off x="1600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915150" y="1859864"/>
              <a:ext cx="76200" cy="383608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543050" y="1872184"/>
              <a:ext cx="76200" cy="3836086"/>
            </a:xfrm>
            <a:prstGeom prst="line">
              <a:avLst/>
            </a:prstGeom>
            <a:ln w="76200"/>
          </p:spPr>
          <p:style>
            <a:lnRef idx="1">
              <a:schemeClr val="accent1"/>
            </a:lnRef>
            <a:fillRef idx="0">
              <a:schemeClr val="accent1"/>
            </a:fillRef>
            <a:effectRef idx="0">
              <a:schemeClr val="accent1"/>
            </a:effectRef>
            <a:fontRef idx="minor">
              <a:schemeClr val="tx1"/>
            </a:fontRef>
          </p:style>
        </p:cxnSp>
      </p:grpSp>
      <p:sp>
        <p:nvSpPr>
          <p:cNvPr id="2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9691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3.33333E-6 3.33333E-6 L 3.33333E-6 0.27847 " pathEditMode="relative" rAng="0" ptsTypes="AA">
                                      <p:cBhvr>
                                        <p:cTn id="11" dur="2000" fill="hold"/>
                                        <p:tgtEl>
                                          <p:spTgt spid="37"/>
                                        </p:tgtEl>
                                        <p:attrNameLst>
                                          <p:attrName>ppt_x</p:attrName>
                                          <p:attrName>ppt_y</p:attrName>
                                        </p:attrNameLst>
                                      </p:cBhvr>
                                      <p:rCtr x="0" y="13912"/>
                                    </p:animMotion>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136174" y="2532200"/>
            <a:ext cx="6150976" cy="2886462"/>
            <a:chOff x="1612174" y="1740627"/>
            <a:chExt cx="6150976" cy="2886462"/>
          </a:xfrm>
        </p:grpSpPr>
        <p:sp>
          <p:nvSpPr>
            <p:cNvPr id="13" name="Right Arrow 12"/>
            <p:cNvSpPr/>
            <p:nvPr/>
          </p:nvSpPr>
          <p:spPr>
            <a:xfrm rot="2135009" flipH="1" flipV="1">
              <a:off x="5774146" y="4047425"/>
              <a:ext cx="1989004" cy="579664"/>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19464991" flipV="1">
              <a:off x="1612174" y="4029769"/>
              <a:ext cx="1989004" cy="579664"/>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19464991" flipH="1">
              <a:off x="5774146" y="1743769"/>
              <a:ext cx="1989004" cy="579664"/>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2135009">
              <a:off x="1716455" y="1740627"/>
              <a:ext cx="1989004" cy="579664"/>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Footer Placeholder 3"/>
          <p:cNvSpPr>
            <a:spLocks noGrp="1"/>
          </p:cNvSpPr>
          <p:nvPr>
            <p:ph type="ftr" sz="quarter" idx="11"/>
          </p:nvPr>
        </p:nvSpPr>
        <p:spPr/>
        <p:txBody>
          <a:bodyPr/>
          <a:lstStyle/>
          <a:p>
            <a:r>
              <a:rPr lang="nl-NL" dirty="0" smtClean="0"/>
              <a:t>Farimah Masoumi, Dept Immunol, TUMS</a:t>
            </a:r>
            <a:endParaRPr lang="en-US" dirty="0"/>
          </a:p>
        </p:txBody>
      </p:sp>
      <p:sp>
        <p:nvSpPr>
          <p:cNvPr id="5" name="Oval 4"/>
          <p:cNvSpPr/>
          <p:nvPr/>
        </p:nvSpPr>
        <p:spPr>
          <a:xfrm>
            <a:off x="2133600" y="1444716"/>
            <a:ext cx="2590800" cy="990600"/>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FF"/>
                </a:solidFill>
              </a:rPr>
              <a:t>Affinity</a:t>
            </a:r>
          </a:p>
        </p:txBody>
      </p:sp>
      <p:sp>
        <p:nvSpPr>
          <p:cNvPr id="7" name="Oval 6"/>
          <p:cNvSpPr/>
          <p:nvPr/>
        </p:nvSpPr>
        <p:spPr>
          <a:xfrm>
            <a:off x="7696200" y="1477373"/>
            <a:ext cx="2590800" cy="990600"/>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FF"/>
                </a:solidFill>
              </a:rPr>
              <a:t>Avidity</a:t>
            </a:r>
          </a:p>
        </p:txBody>
      </p:sp>
      <p:sp>
        <p:nvSpPr>
          <p:cNvPr id="8" name="Oval 7"/>
          <p:cNvSpPr/>
          <p:nvPr/>
        </p:nvSpPr>
        <p:spPr>
          <a:xfrm>
            <a:off x="2133600" y="5439773"/>
            <a:ext cx="2590800" cy="990600"/>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800" dirty="0" err="1">
                <a:solidFill>
                  <a:srgbClr val="0000FF"/>
                </a:solidFill>
              </a:rPr>
              <a:t>Ag:Ab</a:t>
            </a:r>
            <a:r>
              <a:rPr lang="en-US" sz="2800" dirty="0">
                <a:solidFill>
                  <a:srgbClr val="0000FF"/>
                </a:solidFill>
              </a:rPr>
              <a:t> Ratio</a:t>
            </a:r>
          </a:p>
        </p:txBody>
      </p:sp>
      <p:sp>
        <p:nvSpPr>
          <p:cNvPr id="9" name="Oval 8"/>
          <p:cNvSpPr/>
          <p:nvPr/>
        </p:nvSpPr>
        <p:spPr>
          <a:xfrm>
            <a:off x="7772400" y="5439773"/>
            <a:ext cx="2590800" cy="990600"/>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rPr>
              <a:t>Ag physical form</a:t>
            </a:r>
          </a:p>
        </p:txBody>
      </p:sp>
      <p:sp>
        <p:nvSpPr>
          <p:cNvPr id="10" name="Oval 9"/>
          <p:cNvSpPr/>
          <p:nvPr/>
        </p:nvSpPr>
        <p:spPr>
          <a:xfrm>
            <a:off x="4267201" y="3254920"/>
            <a:ext cx="4045857" cy="1420586"/>
          </a:xfrm>
          <a:prstGeom prst="ellipse">
            <a:avLst/>
          </a:prstGeom>
          <a:solidFill>
            <a:srgbClr val="00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FF"/>
                </a:solidFill>
              </a:rPr>
              <a:t>Outcome of </a:t>
            </a:r>
          </a:p>
          <a:p>
            <a:pPr algn="ctr"/>
            <a:r>
              <a:rPr lang="en-US" sz="3200" dirty="0">
                <a:solidFill>
                  <a:srgbClr val="0000FF"/>
                </a:solidFill>
              </a:rPr>
              <a:t>Ag-Ab reaction</a:t>
            </a:r>
          </a:p>
        </p:txBody>
      </p:sp>
      <p:sp>
        <p:nvSpPr>
          <p:cNvPr id="16" name="Title 1"/>
          <p:cNvSpPr txBox="1">
            <a:spLocks/>
          </p:cNvSpPr>
          <p:nvPr/>
        </p:nvSpPr>
        <p:spPr>
          <a:xfrm>
            <a:off x="575481" y="326787"/>
            <a:ext cx="12542292"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7030A0"/>
                </a:solidFill>
              </a:rPr>
              <a:t>Antibody: Antigen Reaction </a:t>
            </a:r>
          </a:p>
          <a:p>
            <a:r>
              <a:rPr lang="en-US" sz="4000" b="1" dirty="0">
                <a:solidFill>
                  <a:srgbClr val="7030A0"/>
                </a:solidFill>
              </a:rPr>
              <a:t> </a:t>
            </a:r>
            <a:r>
              <a:rPr lang="en-US" sz="4000" b="1" dirty="0" smtClean="0">
                <a:solidFill>
                  <a:srgbClr val="7030A0"/>
                </a:solidFill>
              </a:rPr>
              <a:t>                                               beginning for serological tests</a:t>
            </a:r>
            <a:endParaRPr lang="en-US" sz="4000" b="1" dirty="0">
              <a:solidFill>
                <a:srgbClr val="7030A0"/>
              </a:solidFill>
            </a:endParaRPr>
          </a:p>
        </p:txBody>
      </p:sp>
    </p:spTree>
    <p:extLst>
      <p:ext uri="{BB962C8B-B14F-4D97-AF65-F5344CB8AC3E}">
        <p14:creationId xmlns:p14="http://schemas.microsoft.com/office/powerpoint/2010/main" val="31051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145070" y="2526144"/>
            <a:ext cx="3448050" cy="2996241"/>
            <a:chOff x="2628900" y="2514603"/>
            <a:chExt cx="3448050" cy="2996241"/>
          </a:xfrm>
        </p:grpSpPr>
        <p:grpSp>
          <p:nvGrpSpPr>
            <p:cNvPr id="44" name="Group 43"/>
            <p:cNvGrpSpPr/>
            <p:nvPr/>
          </p:nvGrpSpPr>
          <p:grpSpPr>
            <a:xfrm>
              <a:off x="3867150" y="3878748"/>
              <a:ext cx="2209800" cy="1632096"/>
              <a:chOff x="3867150" y="3878748"/>
              <a:chExt cx="2209800" cy="1632096"/>
            </a:xfrm>
          </p:grpSpPr>
          <p:grpSp>
            <p:nvGrpSpPr>
              <p:cNvPr id="38" name="Group 37"/>
              <p:cNvGrpSpPr/>
              <p:nvPr/>
            </p:nvGrpSpPr>
            <p:grpSpPr>
              <a:xfrm>
                <a:off x="3867150" y="3905250"/>
                <a:ext cx="990600" cy="1605594"/>
                <a:chOff x="2628900" y="3829050"/>
                <a:chExt cx="990600" cy="1605594"/>
              </a:xfrm>
            </p:grpSpPr>
            <p:pic>
              <p:nvPicPr>
                <p:cNvPr id="39" name="Picture 38"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40" name="Pie 39"/>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41" name="Group 40"/>
              <p:cNvGrpSpPr/>
              <p:nvPr/>
            </p:nvGrpSpPr>
            <p:grpSpPr>
              <a:xfrm>
                <a:off x="5086350" y="3878748"/>
                <a:ext cx="990600" cy="1605594"/>
                <a:chOff x="2628900" y="3829050"/>
                <a:chExt cx="990600" cy="1605594"/>
              </a:xfrm>
            </p:grpSpPr>
            <p:pic>
              <p:nvPicPr>
                <p:cNvPr id="42" name="Picture 4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43" name="Pie 42"/>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grpSp>
          <p:nvGrpSpPr>
            <p:cNvPr id="37" name="Group 36"/>
            <p:cNvGrpSpPr/>
            <p:nvPr/>
          </p:nvGrpSpPr>
          <p:grpSpPr>
            <a:xfrm>
              <a:off x="2628900" y="3867081"/>
              <a:ext cx="990600" cy="1605594"/>
              <a:chOff x="2628900" y="3829050"/>
              <a:chExt cx="990600" cy="1605594"/>
            </a:xfrm>
          </p:grpSpPr>
          <p:pic>
            <p:nvPicPr>
              <p:cNvPr id="32" name="Picture 3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28900" y="4114384"/>
                <a:ext cx="990600" cy="1320260"/>
              </a:xfrm>
              <a:prstGeom prst="rect">
                <a:avLst/>
              </a:prstGeom>
            </p:spPr>
          </p:pic>
          <p:sp>
            <p:nvSpPr>
              <p:cNvPr id="36" name="Pie 35"/>
              <p:cNvSpPr/>
              <p:nvPr/>
            </p:nvSpPr>
            <p:spPr>
              <a:xfrm>
                <a:off x="2762250" y="3829050"/>
                <a:ext cx="685800" cy="500382"/>
              </a:xfrm>
              <a:prstGeom prst="pie">
                <a:avLst>
                  <a:gd name="adj1" fmla="val 1520771"/>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51" name="Group 50"/>
            <p:cNvGrpSpPr/>
            <p:nvPr/>
          </p:nvGrpSpPr>
          <p:grpSpPr>
            <a:xfrm>
              <a:off x="3314700" y="2514603"/>
              <a:ext cx="2743200" cy="1275624"/>
              <a:chOff x="3314700" y="2514603"/>
              <a:chExt cx="2743200" cy="1275624"/>
            </a:xfrm>
          </p:grpSpPr>
          <p:sp>
            <p:nvSpPr>
              <p:cNvPr id="45" name="Hexagon 44"/>
              <p:cNvSpPr/>
              <p:nvPr/>
            </p:nvSpPr>
            <p:spPr>
              <a:xfrm>
                <a:off x="3314700" y="2673646"/>
                <a:ext cx="6096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grpSp>
      <p:sp>
        <p:nvSpPr>
          <p:cNvPr id="2" name="Title 1"/>
          <p:cNvSpPr>
            <a:spLocks noGrp="1"/>
          </p:cNvSpPr>
          <p:nvPr>
            <p:ph type="title"/>
          </p:nvPr>
        </p:nvSpPr>
        <p:spPr>
          <a:xfrm>
            <a:off x="2057400" y="152400"/>
            <a:ext cx="8229600" cy="1143000"/>
          </a:xfrm>
        </p:spPr>
        <p:txBody>
          <a:bodyPr/>
          <a:lstStyle/>
          <a:p>
            <a:r>
              <a:rPr lang="en-US" dirty="0" smtClean="0"/>
              <a:t>Direct ELISA to detect an Ag</a:t>
            </a:r>
            <a:endParaRPr lang="en-US" dirty="0"/>
          </a:p>
        </p:txBody>
      </p:sp>
      <p:grpSp>
        <p:nvGrpSpPr>
          <p:cNvPr id="57" name="Group 56"/>
          <p:cNvGrpSpPr/>
          <p:nvPr/>
        </p:nvGrpSpPr>
        <p:grpSpPr>
          <a:xfrm>
            <a:off x="3124200" y="1872184"/>
            <a:ext cx="5410200" cy="3836086"/>
            <a:chOff x="1600200" y="1872184"/>
            <a:chExt cx="5410200" cy="3836086"/>
          </a:xfrm>
        </p:grpSpPr>
        <p:cxnSp>
          <p:nvCxnSpPr>
            <p:cNvPr id="23" name="Straight Connector 22"/>
            <p:cNvCxnSpPr/>
            <p:nvPr/>
          </p:nvCxnSpPr>
          <p:spPr>
            <a:xfrm>
              <a:off x="1600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991350" y="1872184"/>
              <a:ext cx="0" cy="38237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619250" y="1872184"/>
              <a:ext cx="0" cy="3836086"/>
            </a:xfrm>
            <a:prstGeom prst="line">
              <a:avLst/>
            </a:prstGeom>
            <a:ln w="76200"/>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3296477" y="5238750"/>
            <a:ext cx="4869615" cy="472438"/>
            <a:chOff x="1772476" y="5238750"/>
            <a:chExt cx="4869615" cy="472438"/>
          </a:xfrm>
        </p:grpSpPr>
        <p:sp>
          <p:nvSpPr>
            <p:cNvPr id="24" name="Isosceles Triangle 23"/>
            <p:cNvSpPr/>
            <p:nvPr/>
          </p:nvSpPr>
          <p:spPr>
            <a:xfrm>
              <a:off x="2781300" y="5238750"/>
              <a:ext cx="6477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4038600" y="523875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5257800" y="523875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343150" y="5318759"/>
              <a:ext cx="552450" cy="377191"/>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gular Pentagon 3"/>
            <p:cNvSpPr/>
            <p:nvPr/>
          </p:nvSpPr>
          <p:spPr>
            <a:xfrm>
              <a:off x="3276600" y="5318759"/>
              <a:ext cx="646020" cy="377191"/>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p:cNvSpPr/>
            <p:nvPr/>
          </p:nvSpPr>
          <p:spPr>
            <a:xfrm>
              <a:off x="4617720" y="5318759"/>
              <a:ext cx="647700" cy="377191"/>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oon 5"/>
            <p:cNvSpPr/>
            <p:nvPr/>
          </p:nvSpPr>
          <p:spPr>
            <a:xfrm rot="5400000">
              <a:off x="5895708" y="5239014"/>
              <a:ext cx="419102" cy="494769"/>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365866" y="5318759"/>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3847456" y="5318759"/>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apezoid 51"/>
            <p:cNvSpPr/>
            <p:nvPr/>
          </p:nvSpPr>
          <p:spPr>
            <a:xfrm>
              <a:off x="2100136" y="5318759"/>
              <a:ext cx="446639" cy="377191"/>
            </a:xfrm>
            <a:prstGeom prst="trapezoi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loud 7"/>
            <p:cNvSpPr/>
            <p:nvPr/>
          </p:nvSpPr>
          <p:spPr>
            <a:xfrm>
              <a:off x="1772476" y="5406388"/>
              <a:ext cx="381000" cy="304800"/>
            </a:xfrm>
            <a:prstGeom prst="cloud">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07830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160656" y="2816254"/>
            <a:ext cx="2440294" cy="2694590"/>
            <a:chOff x="3636656" y="2816254"/>
            <a:chExt cx="2440294" cy="2694590"/>
          </a:xfrm>
        </p:grpSpPr>
        <p:grpSp>
          <p:nvGrpSpPr>
            <p:cNvPr id="44" name="Group 43"/>
            <p:cNvGrpSpPr/>
            <p:nvPr/>
          </p:nvGrpSpPr>
          <p:grpSpPr>
            <a:xfrm>
              <a:off x="3867150" y="4164082"/>
              <a:ext cx="2209800" cy="1346762"/>
              <a:chOff x="3867150" y="4164082"/>
              <a:chExt cx="2209800" cy="1346762"/>
            </a:xfrm>
          </p:grpSpPr>
          <p:pic>
            <p:nvPicPr>
              <p:cNvPr id="39" name="Picture 38"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3867150" y="4190584"/>
                <a:ext cx="990600" cy="1320260"/>
              </a:xfrm>
              <a:prstGeom prst="rect">
                <a:avLst/>
              </a:prstGeom>
            </p:spPr>
          </p:pic>
          <p:pic>
            <p:nvPicPr>
              <p:cNvPr id="42" name="Picture 4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5086350" y="4164082"/>
                <a:ext cx="990600" cy="1320260"/>
              </a:xfrm>
              <a:prstGeom prst="rect">
                <a:avLst/>
              </a:prstGeom>
            </p:spPr>
          </p:pic>
        </p:grpSp>
        <p:grpSp>
          <p:nvGrpSpPr>
            <p:cNvPr id="54" name="Group 53"/>
            <p:cNvGrpSpPr/>
            <p:nvPr/>
          </p:nvGrpSpPr>
          <p:grpSpPr>
            <a:xfrm>
              <a:off x="3636656" y="2816254"/>
              <a:ext cx="685800" cy="1684879"/>
              <a:chOff x="4463774" y="1899909"/>
              <a:chExt cx="685800" cy="1684879"/>
            </a:xfrm>
          </p:grpSpPr>
          <p:grpSp>
            <p:nvGrpSpPr>
              <p:cNvPr id="55" name="Group 54"/>
              <p:cNvGrpSpPr/>
              <p:nvPr/>
            </p:nvGrpSpPr>
            <p:grpSpPr>
              <a:xfrm>
                <a:off x="4532173" y="2400291"/>
                <a:ext cx="554177" cy="1184497"/>
                <a:chOff x="1336118" y="3741420"/>
                <a:chExt cx="539295" cy="1424876"/>
              </a:xfrm>
              <a:solidFill>
                <a:srgbClr val="FF3300"/>
              </a:solidFill>
            </p:grpSpPr>
            <p:sp>
              <p:nvSpPr>
                <p:cNvPr id="59" name="Rectangle 5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Pie 57"/>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62" name="Group 61"/>
            <p:cNvGrpSpPr/>
            <p:nvPr/>
          </p:nvGrpSpPr>
          <p:grpSpPr>
            <a:xfrm>
              <a:off x="4876800" y="2824851"/>
              <a:ext cx="685800" cy="1684879"/>
              <a:chOff x="4463774" y="1899909"/>
              <a:chExt cx="685800" cy="1684879"/>
            </a:xfrm>
          </p:grpSpPr>
          <p:grpSp>
            <p:nvGrpSpPr>
              <p:cNvPr id="63" name="Group 62"/>
              <p:cNvGrpSpPr/>
              <p:nvPr/>
            </p:nvGrpSpPr>
            <p:grpSpPr>
              <a:xfrm>
                <a:off x="4532173" y="2400291"/>
                <a:ext cx="554177" cy="1184497"/>
                <a:chOff x="1336118" y="3741420"/>
                <a:chExt cx="539295" cy="1424876"/>
              </a:xfrm>
              <a:solidFill>
                <a:srgbClr val="FF3300"/>
              </a:solidFill>
            </p:grpSpPr>
            <p:sp>
              <p:nvSpPr>
                <p:cNvPr id="65" name="Rectangle 64"/>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Pie 63"/>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pic>
        <p:nvPicPr>
          <p:cNvPr id="32" name="Picture 3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4152900" y="2413540"/>
            <a:ext cx="990600" cy="1320260"/>
          </a:xfrm>
          <a:prstGeom prst="rect">
            <a:avLst/>
          </a:prstGeom>
        </p:spPr>
      </p:pic>
      <p:sp>
        <p:nvSpPr>
          <p:cNvPr id="2" name="Title 1"/>
          <p:cNvSpPr>
            <a:spLocks noGrp="1"/>
          </p:cNvSpPr>
          <p:nvPr>
            <p:ph type="title"/>
          </p:nvPr>
        </p:nvSpPr>
        <p:spPr/>
        <p:txBody>
          <a:bodyPr/>
          <a:lstStyle/>
          <a:p>
            <a:r>
              <a:rPr lang="en-US" dirty="0" smtClean="0"/>
              <a:t>Indirect ELISA</a:t>
            </a:r>
            <a:endParaRPr lang="en-US" dirty="0"/>
          </a:p>
        </p:txBody>
      </p:sp>
      <p:sp>
        <p:nvSpPr>
          <p:cNvPr id="24" name="Isosceles Triangle 23"/>
          <p:cNvSpPr/>
          <p:nvPr/>
        </p:nvSpPr>
        <p:spPr>
          <a:xfrm>
            <a:off x="4305300" y="5181600"/>
            <a:ext cx="6477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55626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67818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p:cNvGrpSpPr/>
          <p:nvPr/>
        </p:nvGrpSpPr>
        <p:grpSpPr>
          <a:xfrm>
            <a:off x="4117431" y="1464385"/>
            <a:ext cx="3578765" cy="1275624"/>
            <a:chOff x="3373825" y="2514603"/>
            <a:chExt cx="2684075" cy="1275624"/>
          </a:xfrm>
        </p:grpSpPr>
        <p:sp>
          <p:nvSpPr>
            <p:cNvPr id="45" name="Hexagon 4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cxnSp>
        <p:nvCxnSpPr>
          <p:cNvPr id="23" name="Straight Connector 22"/>
          <p:cNvCxnSpPr/>
          <p:nvPr/>
        </p:nvCxnSpPr>
        <p:spPr>
          <a:xfrm>
            <a:off x="3124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302183" y="1307661"/>
            <a:ext cx="685800" cy="1684879"/>
            <a:chOff x="4463774" y="1899909"/>
            <a:chExt cx="685800" cy="1684879"/>
          </a:xfrm>
        </p:grpSpPr>
        <p:grpSp>
          <p:nvGrpSpPr>
            <p:cNvPr id="31" name="Group 30"/>
            <p:cNvGrpSpPr/>
            <p:nvPr/>
          </p:nvGrpSpPr>
          <p:grpSpPr>
            <a:xfrm>
              <a:off x="4532173" y="2400291"/>
              <a:ext cx="554177" cy="1184497"/>
              <a:chOff x="1336118" y="3741420"/>
              <a:chExt cx="539295" cy="1424876"/>
            </a:xfrm>
            <a:solidFill>
              <a:srgbClr val="FF3300"/>
            </a:solidFill>
          </p:grpSpPr>
          <p:sp>
            <p:nvSpPr>
              <p:cNvPr id="29" name="Rectangle 2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Pie 51"/>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cxnSp>
        <p:nvCxnSpPr>
          <p:cNvPr id="68" name="Straight Connector 67"/>
          <p:cNvCxnSpPr/>
          <p:nvPr/>
        </p:nvCxnSpPr>
        <p:spPr>
          <a:xfrm>
            <a:off x="8515350" y="1872184"/>
            <a:ext cx="0" cy="38237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143250" y="1872184"/>
            <a:ext cx="0" cy="3836086"/>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73505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 0 L 0 0.25 E" pathEditMode="relative" ptsTypes="">
                                      <p:cBhvr>
                                        <p:cTn id="10" dur="2000" fill="hold"/>
                                        <p:tgtEl>
                                          <p:spTgt spid="32"/>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500"/>
                            </p:stCondLst>
                            <p:childTnLst>
                              <p:par>
                                <p:cTn id="17" presetID="42" presetClass="path" presetSubtype="0" accel="50000" decel="50000" fill="hold" nodeType="afterEffect">
                                  <p:stCondLst>
                                    <p:cond delay="0"/>
                                  </p:stCondLst>
                                  <p:childTnLst>
                                    <p:animMotion origin="layout" path="M -4.44444E-6 4.07407E-6 L -0.14236 0.2199 " pathEditMode="relative" rAng="0" ptsTypes="AA">
                                      <p:cBhvr>
                                        <p:cTn id="18" dur="2000" fill="hold"/>
                                        <p:tgtEl>
                                          <p:spTgt spid="3"/>
                                        </p:tgtEl>
                                        <p:attrNameLst>
                                          <p:attrName>ppt_x</p:attrName>
                                          <p:attrName>ppt_y</p:attrName>
                                        </p:attrNameLst>
                                      </p:cBhvr>
                                      <p:rCtr x="-7118" y="10995"/>
                                    </p:animMotion>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Indirect ELISA to detect an Ag</a:t>
            </a:r>
            <a:endParaRPr lang="en-US" dirty="0"/>
          </a:p>
        </p:txBody>
      </p:sp>
      <p:cxnSp>
        <p:nvCxnSpPr>
          <p:cNvPr id="23" name="Straight Connector 22"/>
          <p:cNvCxnSpPr/>
          <p:nvPr/>
        </p:nvCxnSpPr>
        <p:spPr>
          <a:xfrm>
            <a:off x="3124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943351" y="1495099"/>
            <a:ext cx="3752845" cy="4046459"/>
            <a:chOff x="2419350" y="1516141"/>
            <a:chExt cx="3752845" cy="4046459"/>
          </a:xfrm>
        </p:grpSpPr>
        <p:grpSp>
          <p:nvGrpSpPr>
            <p:cNvPr id="4" name="Group 3"/>
            <p:cNvGrpSpPr/>
            <p:nvPr/>
          </p:nvGrpSpPr>
          <p:grpSpPr>
            <a:xfrm>
              <a:off x="3636656" y="2868010"/>
              <a:ext cx="2440294" cy="2694590"/>
              <a:chOff x="3636656" y="2816254"/>
              <a:chExt cx="2440294" cy="2694590"/>
            </a:xfrm>
          </p:grpSpPr>
          <p:grpSp>
            <p:nvGrpSpPr>
              <p:cNvPr id="44" name="Group 43"/>
              <p:cNvGrpSpPr/>
              <p:nvPr/>
            </p:nvGrpSpPr>
            <p:grpSpPr>
              <a:xfrm>
                <a:off x="3867150" y="4164082"/>
                <a:ext cx="2209800" cy="1346762"/>
                <a:chOff x="3867150" y="4164082"/>
                <a:chExt cx="2209800" cy="1346762"/>
              </a:xfrm>
            </p:grpSpPr>
            <p:pic>
              <p:nvPicPr>
                <p:cNvPr id="39" name="Picture 38"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3867150" y="4190584"/>
                  <a:ext cx="990600" cy="1320260"/>
                </a:xfrm>
                <a:prstGeom prst="rect">
                  <a:avLst/>
                </a:prstGeom>
              </p:spPr>
            </p:pic>
            <p:pic>
              <p:nvPicPr>
                <p:cNvPr id="42" name="Picture 4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5086350" y="4164082"/>
                  <a:ext cx="990600" cy="1320260"/>
                </a:xfrm>
                <a:prstGeom prst="rect">
                  <a:avLst/>
                </a:prstGeom>
              </p:spPr>
            </p:pic>
          </p:grpSp>
          <p:grpSp>
            <p:nvGrpSpPr>
              <p:cNvPr id="54" name="Group 53"/>
              <p:cNvGrpSpPr/>
              <p:nvPr/>
            </p:nvGrpSpPr>
            <p:grpSpPr>
              <a:xfrm>
                <a:off x="3636656" y="2816254"/>
                <a:ext cx="685800" cy="1684879"/>
                <a:chOff x="4463774" y="1899909"/>
                <a:chExt cx="685800" cy="1684879"/>
              </a:xfrm>
            </p:grpSpPr>
            <p:grpSp>
              <p:nvGrpSpPr>
                <p:cNvPr id="55" name="Group 54"/>
                <p:cNvGrpSpPr/>
                <p:nvPr/>
              </p:nvGrpSpPr>
              <p:grpSpPr>
                <a:xfrm>
                  <a:off x="4532173" y="2400291"/>
                  <a:ext cx="554177" cy="1184497"/>
                  <a:chOff x="1336118" y="3741420"/>
                  <a:chExt cx="539295" cy="1424876"/>
                </a:xfrm>
                <a:solidFill>
                  <a:srgbClr val="FF3300"/>
                </a:solidFill>
              </p:grpSpPr>
              <p:sp>
                <p:nvSpPr>
                  <p:cNvPr id="59" name="Rectangle 5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Pie 57"/>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62" name="Group 61"/>
              <p:cNvGrpSpPr/>
              <p:nvPr/>
            </p:nvGrpSpPr>
            <p:grpSpPr>
              <a:xfrm>
                <a:off x="4876800" y="2824851"/>
                <a:ext cx="685800" cy="1684879"/>
                <a:chOff x="4463774" y="1899909"/>
                <a:chExt cx="685800" cy="1684879"/>
              </a:xfrm>
            </p:grpSpPr>
            <p:grpSp>
              <p:nvGrpSpPr>
                <p:cNvPr id="63" name="Group 62"/>
                <p:cNvGrpSpPr/>
                <p:nvPr/>
              </p:nvGrpSpPr>
              <p:grpSpPr>
                <a:xfrm>
                  <a:off x="4532173" y="2400291"/>
                  <a:ext cx="554177" cy="1184497"/>
                  <a:chOff x="1336118" y="3741420"/>
                  <a:chExt cx="539295" cy="1424876"/>
                </a:xfrm>
                <a:solidFill>
                  <a:srgbClr val="FF3300"/>
                </a:solidFill>
              </p:grpSpPr>
              <p:sp>
                <p:nvSpPr>
                  <p:cNvPr id="65" name="Rectangle 64"/>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Pie 63"/>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pic>
          <p:nvPicPr>
            <p:cNvPr id="32" name="Picture 31" descr="Screen Clipping"/>
            <p:cNvPicPr>
              <a:picLocks noChangeAspect="1"/>
            </p:cNvPicPr>
            <p:nvPr/>
          </p:nvPicPr>
          <p:blipFill rotWithShape="1">
            <a:blip r:embed="rId2">
              <a:extLst>
                <a:ext uri="{28A0092B-C50C-407E-A947-70E740481C1C}">
                  <a14:useLocalDpi xmlns:a14="http://schemas.microsoft.com/office/drawing/2010/main" val="0"/>
                </a:ext>
              </a:extLst>
            </a:blip>
            <a:srcRect b="14592"/>
            <a:stretch/>
          </p:blipFill>
          <p:spPr>
            <a:xfrm>
              <a:off x="2645399" y="4215838"/>
              <a:ext cx="990600" cy="1320260"/>
            </a:xfrm>
            <a:prstGeom prst="rect">
              <a:avLst/>
            </a:prstGeom>
          </p:spPr>
        </p:pic>
        <p:grpSp>
          <p:nvGrpSpPr>
            <p:cNvPr id="51" name="Group 50"/>
            <p:cNvGrpSpPr/>
            <p:nvPr/>
          </p:nvGrpSpPr>
          <p:grpSpPr>
            <a:xfrm>
              <a:off x="2593430" y="1516141"/>
              <a:ext cx="3578765" cy="1275624"/>
              <a:chOff x="3373825" y="2514603"/>
              <a:chExt cx="2684075" cy="1275624"/>
            </a:xfrm>
          </p:grpSpPr>
          <p:sp>
            <p:nvSpPr>
              <p:cNvPr id="45" name="Hexagon 4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grpSp>
          <p:nvGrpSpPr>
            <p:cNvPr id="3" name="Group 2"/>
            <p:cNvGrpSpPr/>
            <p:nvPr/>
          </p:nvGrpSpPr>
          <p:grpSpPr>
            <a:xfrm>
              <a:off x="2419350" y="2828551"/>
              <a:ext cx="685800" cy="1684879"/>
              <a:chOff x="4463774" y="1899909"/>
              <a:chExt cx="685800" cy="1684879"/>
            </a:xfrm>
          </p:grpSpPr>
          <p:grpSp>
            <p:nvGrpSpPr>
              <p:cNvPr id="31" name="Group 30"/>
              <p:cNvGrpSpPr/>
              <p:nvPr/>
            </p:nvGrpSpPr>
            <p:grpSpPr>
              <a:xfrm>
                <a:off x="4532173" y="2400291"/>
                <a:ext cx="554177" cy="1184497"/>
                <a:chOff x="1336118" y="3741420"/>
                <a:chExt cx="539295" cy="1424876"/>
              </a:xfrm>
              <a:solidFill>
                <a:srgbClr val="FF3300"/>
              </a:solidFill>
            </p:grpSpPr>
            <p:sp>
              <p:nvSpPr>
                <p:cNvPr id="29" name="Rectangle 2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Pie 51"/>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grpSp>
        <p:nvGrpSpPr>
          <p:cNvPr id="37" name="Group 36"/>
          <p:cNvGrpSpPr/>
          <p:nvPr/>
        </p:nvGrpSpPr>
        <p:grpSpPr>
          <a:xfrm>
            <a:off x="3296477" y="5238750"/>
            <a:ext cx="4869615" cy="472438"/>
            <a:chOff x="1772476" y="5238750"/>
            <a:chExt cx="4869615" cy="472438"/>
          </a:xfrm>
        </p:grpSpPr>
        <p:sp>
          <p:nvSpPr>
            <p:cNvPr id="38" name="Isosceles Triangle 37"/>
            <p:cNvSpPr/>
            <p:nvPr/>
          </p:nvSpPr>
          <p:spPr>
            <a:xfrm>
              <a:off x="2781300" y="5238750"/>
              <a:ext cx="6477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39"/>
            <p:cNvSpPr/>
            <p:nvPr/>
          </p:nvSpPr>
          <p:spPr>
            <a:xfrm>
              <a:off x="4038600" y="523875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p:cNvSpPr/>
            <p:nvPr/>
          </p:nvSpPr>
          <p:spPr>
            <a:xfrm>
              <a:off x="5257800" y="523875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343150" y="5318759"/>
              <a:ext cx="552450" cy="377191"/>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gular Pentagon 46"/>
            <p:cNvSpPr/>
            <p:nvPr/>
          </p:nvSpPr>
          <p:spPr>
            <a:xfrm>
              <a:off x="3276600" y="5318759"/>
              <a:ext cx="646020" cy="377191"/>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rapezoid 48"/>
            <p:cNvSpPr/>
            <p:nvPr/>
          </p:nvSpPr>
          <p:spPr>
            <a:xfrm>
              <a:off x="4617720" y="5318759"/>
              <a:ext cx="647700" cy="377191"/>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Moon 49"/>
            <p:cNvSpPr/>
            <p:nvPr/>
          </p:nvSpPr>
          <p:spPr>
            <a:xfrm rot="5400000">
              <a:off x="5895708" y="5239014"/>
              <a:ext cx="419102" cy="494769"/>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6365866" y="5318759"/>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3847456" y="5318759"/>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rapezoid 69"/>
            <p:cNvSpPr/>
            <p:nvPr/>
          </p:nvSpPr>
          <p:spPr>
            <a:xfrm>
              <a:off x="2100136" y="5318759"/>
              <a:ext cx="446639" cy="377191"/>
            </a:xfrm>
            <a:prstGeom prst="trapezoi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Cloud 70"/>
            <p:cNvSpPr/>
            <p:nvPr/>
          </p:nvSpPr>
          <p:spPr>
            <a:xfrm>
              <a:off x="1772476" y="5406388"/>
              <a:ext cx="381000" cy="304800"/>
            </a:xfrm>
            <a:prstGeom prst="cloud">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2" name="Straight Connector 71"/>
          <p:cNvCxnSpPr/>
          <p:nvPr/>
        </p:nvCxnSpPr>
        <p:spPr>
          <a:xfrm>
            <a:off x="8515350" y="1872184"/>
            <a:ext cx="0" cy="38237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143250" y="1872184"/>
            <a:ext cx="0" cy="3836086"/>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3"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405643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2022" y="-58624"/>
            <a:ext cx="8229600" cy="1143000"/>
          </a:xfrm>
        </p:spPr>
        <p:txBody>
          <a:bodyPr/>
          <a:lstStyle/>
          <a:p>
            <a:r>
              <a:rPr lang="en-US" dirty="0" smtClean="0"/>
              <a:t>Indirect ELISA to detect an </a:t>
            </a:r>
            <a:r>
              <a:rPr lang="en-US" dirty="0" err="1" smtClean="0"/>
              <a:t>Ab</a:t>
            </a:r>
            <a:endParaRPr lang="en-US" dirty="0"/>
          </a:p>
        </p:txBody>
      </p:sp>
      <p:sp>
        <p:nvSpPr>
          <p:cNvPr id="24" name="Isosceles Triangle 23"/>
          <p:cNvSpPr/>
          <p:nvPr/>
        </p:nvSpPr>
        <p:spPr>
          <a:xfrm>
            <a:off x="4305300" y="5181600"/>
            <a:ext cx="6477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55626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6781800" y="5181600"/>
            <a:ext cx="609600" cy="457200"/>
          </a:xfrm>
          <a:prstGeom prst="triangl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p:cNvGrpSpPr/>
          <p:nvPr/>
        </p:nvGrpSpPr>
        <p:grpSpPr>
          <a:xfrm>
            <a:off x="3619687" y="1524000"/>
            <a:ext cx="3578765" cy="1275624"/>
            <a:chOff x="3373825" y="2514603"/>
            <a:chExt cx="2684075" cy="1275624"/>
          </a:xfrm>
        </p:grpSpPr>
        <p:sp>
          <p:nvSpPr>
            <p:cNvPr id="45" name="Hexagon 4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cxnSp>
        <p:nvCxnSpPr>
          <p:cNvPr id="23" name="Straight Connector 22"/>
          <p:cNvCxnSpPr/>
          <p:nvPr/>
        </p:nvCxnSpPr>
        <p:spPr>
          <a:xfrm>
            <a:off x="3124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651670" y="2809994"/>
            <a:ext cx="685800" cy="1684879"/>
            <a:chOff x="4463774" y="1899909"/>
            <a:chExt cx="685800" cy="1684879"/>
          </a:xfrm>
        </p:grpSpPr>
        <p:grpSp>
          <p:nvGrpSpPr>
            <p:cNvPr id="31" name="Group 30"/>
            <p:cNvGrpSpPr/>
            <p:nvPr/>
          </p:nvGrpSpPr>
          <p:grpSpPr>
            <a:xfrm>
              <a:off x="4532173" y="2400291"/>
              <a:ext cx="554177" cy="1184497"/>
              <a:chOff x="1336118" y="3741420"/>
              <a:chExt cx="539295" cy="1424876"/>
            </a:xfrm>
            <a:solidFill>
              <a:srgbClr val="FF3300"/>
            </a:solidFill>
          </p:grpSpPr>
          <p:sp>
            <p:nvSpPr>
              <p:cNvPr id="29" name="Rectangle 2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Pie 51"/>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77" name="Group 76"/>
          <p:cNvGrpSpPr/>
          <p:nvPr/>
        </p:nvGrpSpPr>
        <p:grpSpPr>
          <a:xfrm>
            <a:off x="4721453" y="1442145"/>
            <a:ext cx="463095" cy="1067727"/>
            <a:chOff x="1336118" y="3741420"/>
            <a:chExt cx="539295" cy="1424876"/>
          </a:xfrm>
          <a:solidFill>
            <a:srgbClr val="0000FF"/>
          </a:solidFill>
        </p:grpSpPr>
        <p:sp>
          <p:nvSpPr>
            <p:cNvPr id="78" name="Rectangle 77"/>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4042477" y="1321772"/>
            <a:ext cx="3676458" cy="2002568"/>
            <a:chOff x="2518477" y="1321772"/>
            <a:chExt cx="3676458" cy="2002568"/>
          </a:xfrm>
        </p:grpSpPr>
        <p:grpSp>
          <p:nvGrpSpPr>
            <p:cNvPr id="38" name="Group 37"/>
            <p:cNvGrpSpPr/>
            <p:nvPr/>
          </p:nvGrpSpPr>
          <p:grpSpPr>
            <a:xfrm>
              <a:off x="2518477" y="1778174"/>
              <a:ext cx="463095" cy="1067727"/>
              <a:chOff x="1336118" y="3741420"/>
              <a:chExt cx="539295" cy="1424876"/>
            </a:xfrm>
            <a:solidFill>
              <a:schemeClr val="tx1"/>
            </a:solidFill>
          </p:grpSpPr>
          <p:sp>
            <p:nvSpPr>
              <p:cNvPr id="40" name="Rectangle 39"/>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5731840" y="2256613"/>
              <a:ext cx="463095" cy="1067727"/>
              <a:chOff x="1336118" y="3741420"/>
              <a:chExt cx="539295" cy="1424876"/>
            </a:xfrm>
            <a:solidFill>
              <a:srgbClr val="00FF00"/>
            </a:solidFill>
          </p:grpSpPr>
          <p:sp>
            <p:nvSpPr>
              <p:cNvPr id="49" name="Rectangle 4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68"/>
            <p:cNvGrpSpPr/>
            <p:nvPr/>
          </p:nvGrpSpPr>
          <p:grpSpPr>
            <a:xfrm>
              <a:off x="4788166" y="1321772"/>
              <a:ext cx="463095" cy="1067727"/>
              <a:chOff x="1336118" y="3741420"/>
              <a:chExt cx="539295" cy="1424876"/>
            </a:xfrm>
            <a:solidFill>
              <a:srgbClr val="FF99FF"/>
            </a:solidFill>
          </p:grpSpPr>
          <p:sp>
            <p:nvSpPr>
              <p:cNvPr id="70" name="Rectangle 69"/>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1" name="Group 80"/>
            <p:cNvGrpSpPr/>
            <p:nvPr/>
          </p:nvGrpSpPr>
          <p:grpSpPr>
            <a:xfrm>
              <a:off x="4027320" y="1976008"/>
              <a:ext cx="463095" cy="1067727"/>
              <a:chOff x="1336118" y="3741420"/>
              <a:chExt cx="539295" cy="1424876"/>
            </a:xfrm>
            <a:solidFill>
              <a:schemeClr val="accent6">
                <a:lumMod val="75000"/>
              </a:schemeClr>
            </a:solidFill>
          </p:grpSpPr>
          <p:sp>
            <p:nvSpPr>
              <p:cNvPr id="82" name="Rectangle 81"/>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85" name="Straight Connector 84"/>
          <p:cNvCxnSpPr/>
          <p:nvPr/>
        </p:nvCxnSpPr>
        <p:spPr>
          <a:xfrm>
            <a:off x="8515350" y="1872184"/>
            <a:ext cx="0" cy="38237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143250" y="1872184"/>
            <a:ext cx="0" cy="3836086"/>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2"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19739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up)">
                                      <p:cBhvr>
                                        <p:cTn id="7" dur="500"/>
                                        <p:tgtEl>
                                          <p:spTgt spid="77"/>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5.55112E-17 -2.96296E-6 L -0.03333 0.43426 " pathEditMode="relative" rAng="0" ptsTypes="AA">
                                      <p:cBhvr>
                                        <p:cTn id="14" dur="2000" fill="hold"/>
                                        <p:tgtEl>
                                          <p:spTgt spid="77"/>
                                        </p:tgtEl>
                                        <p:attrNameLst>
                                          <p:attrName>ppt_x</p:attrName>
                                          <p:attrName>ppt_y</p:attrName>
                                        </p:attrNameLst>
                                      </p:cBhvr>
                                      <p:rCtr x="-1667" y="21713"/>
                                    </p:animMotion>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2022" y="-58624"/>
            <a:ext cx="8229600" cy="1143000"/>
          </a:xfrm>
        </p:spPr>
        <p:txBody>
          <a:bodyPr/>
          <a:lstStyle/>
          <a:p>
            <a:r>
              <a:rPr lang="en-US" dirty="0" smtClean="0"/>
              <a:t>Sandwich ELISA</a:t>
            </a:r>
            <a:endParaRPr lang="en-US" dirty="0"/>
          </a:p>
        </p:txBody>
      </p:sp>
      <p:grpSp>
        <p:nvGrpSpPr>
          <p:cNvPr id="51" name="Group 50"/>
          <p:cNvGrpSpPr/>
          <p:nvPr/>
        </p:nvGrpSpPr>
        <p:grpSpPr>
          <a:xfrm>
            <a:off x="3829550" y="1799264"/>
            <a:ext cx="3578765" cy="1275624"/>
            <a:chOff x="3373825" y="2514603"/>
            <a:chExt cx="2684075" cy="1275624"/>
          </a:xfrm>
        </p:grpSpPr>
        <p:sp>
          <p:nvSpPr>
            <p:cNvPr id="45" name="Hexagon 4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46" name="Arc 4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ounded Rectangle 47"/>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cxnSp>
        <p:nvCxnSpPr>
          <p:cNvPr id="23" name="Straight Connector 22"/>
          <p:cNvCxnSpPr/>
          <p:nvPr/>
        </p:nvCxnSpPr>
        <p:spPr>
          <a:xfrm>
            <a:off x="3124200" y="569595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rot="10800000">
            <a:off x="4430412" y="4640544"/>
            <a:ext cx="463095" cy="1067727"/>
            <a:chOff x="1336118" y="3741420"/>
            <a:chExt cx="539295" cy="1424876"/>
          </a:xfrm>
          <a:solidFill>
            <a:srgbClr val="0000FF"/>
          </a:solidFill>
        </p:grpSpPr>
        <p:sp>
          <p:nvSpPr>
            <p:cNvPr id="78" name="Rectangle 77"/>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rot="10800000">
            <a:off x="5699157" y="4598286"/>
            <a:ext cx="463095" cy="1067727"/>
            <a:chOff x="1336118" y="3741420"/>
            <a:chExt cx="539295" cy="1424876"/>
          </a:xfrm>
          <a:solidFill>
            <a:srgbClr val="0000FF"/>
          </a:solidFill>
        </p:grpSpPr>
        <p:sp>
          <p:nvSpPr>
            <p:cNvPr id="44" name="Rectangle 43"/>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57"/>
          <p:cNvGrpSpPr/>
          <p:nvPr/>
        </p:nvGrpSpPr>
        <p:grpSpPr>
          <a:xfrm rot="10800000">
            <a:off x="6934201" y="4623935"/>
            <a:ext cx="463095" cy="1067727"/>
            <a:chOff x="1336118" y="3741420"/>
            <a:chExt cx="539295" cy="1424876"/>
          </a:xfrm>
          <a:solidFill>
            <a:srgbClr val="0000FF"/>
          </a:solidFill>
        </p:grpSpPr>
        <p:sp>
          <p:nvSpPr>
            <p:cNvPr id="59" name="Rectangle 5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3944947" y="1337063"/>
            <a:ext cx="3317342" cy="1384538"/>
            <a:chOff x="2420947" y="1337063"/>
            <a:chExt cx="3317342" cy="1384538"/>
          </a:xfrm>
        </p:grpSpPr>
        <p:sp>
          <p:nvSpPr>
            <p:cNvPr id="66" name="Oval 65"/>
            <p:cNvSpPr/>
            <p:nvPr/>
          </p:nvSpPr>
          <p:spPr>
            <a:xfrm>
              <a:off x="4408864" y="1951499"/>
              <a:ext cx="552450" cy="377191"/>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gular Pentagon 66"/>
            <p:cNvSpPr/>
            <p:nvPr/>
          </p:nvSpPr>
          <p:spPr>
            <a:xfrm>
              <a:off x="4899738" y="2344410"/>
              <a:ext cx="646020" cy="377191"/>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rapezoid 72"/>
            <p:cNvSpPr/>
            <p:nvPr/>
          </p:nvSpPr>
          <p:spPr>
            <a:xfrm>
              <a:off x="3616537" y="1529253"/>
              <a:ext cx="647700" cy="377191"/>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Moon 73"/>
            <p:cNvSpPr/>
            <p:nvPr/>
          </p:nvSpPr>
          <p:spPr>
            <a:xfrm rot="5400000">
              <a:off x="3848365" y="2049793"/>
              <a:ext cx="419102" cy="494769"/>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115923" y="1337063"/>
              <a:ext cx="276225" cy="468826"/>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rapezoid 84"/>
            <p:cNvSpPr/>
            <p:nvPr/>
          </p:nvSpPr>
          <p:spPr>
            <a:xfrm>
              <a:off x="2420947" y="1382757"/>
              <a:ext cx="536481" cy="377191"/>
            </a:xfrm>
            <a:prstGeom prst="trapezoi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Cloud 85"/>
            <p:cNvSpPr/>
            <p:nvPr/>
          </p:nvSpPr>
          <p:spPr>
            <a:xfrm>
              <a:off x="2576428" y="2087626"/>
              <a:ext cx="381000" cy="304800"/>
            </a:xfrm>
            <a:prstGeom prst="cloud">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5462064" y="1899030"/>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Diamond 5"/>
          <p:cNvSpPr/>
          <p:nvPr/>
        </p:nvSpPr>
        <p:spPr>
          <a:xfrm>
            <a:off x="4518829" y="2073680"/>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Diamond 88"/>
          <p:cNvSpPr/>
          <p:nvPr/>
        </p:nvSpPr>
        <p:spPr>
          <a:xfrm>
            <a:off x="6415051" y="1386327"/>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4305454" y="2881241"/>
            <a:ext cx="1962263" cy="1702708"/>
            <a:chOff x="2781453" y="2881241"/>
            <a:chExt cx="1962263" cy="1702708"/>
          </a:xfrm>
        </p:grpSpPr>
        <p:grpSp>
          <p:nvGrpSpPr>
            <p:cNvPr id="3" name="Group 2"/>
            <p:cNvGrpSpPr/>
            <p:nvPr/>
          </p:nvGrpSpPr>
          <p:grpSpPr>
            <a:xfrm>
              <a:off x="2781453" y="2899070"/>
              <a:ext cx="685800" cy="1684879"/>
              <a:chOff x="4463774" y="1899909"/>
              <a:chExt cx="685800" cy="1684879"/>
            </a:xfrm>
          </p:grpSpPr>
          <p:grpSp>
            <p:nvGrpSpPr>
              <p:cNvPr id="31" name="Group 30"/>
              <p:cNvGrpSpPr/>
              <p:nvPr/>
            </p:nvGrpSpPr>
            <p:grpSpPr>
              <a:xfrm>
                <a:off x="4532173" y="2400291"/>
                <a:ext cx="554177" cy="1184497"/>
                <a:chOff x="1336118" y="3741420"/>
                <a:chExt cx="539295" cy="1424876"/>
              </a:xfrm>
              <a:solidFill>
                <a:srgbClr val="FF3300"/>
              </a:solidFill>
            </p:grpSpPr>
            <p:sp>
              <p:nvSpPr>
                <p:cNvPr id="29" name="Rectangle 28"/>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Pie 51"/>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90" name="Group 89"/>
            <p:cNvGrpSpPr/>
            <p:nvPr/>
          </p:nvGrpSpPr>
          <p:grpSpPr>
            <a:xfrm>
              <a:off x="4057916" y="2881241"/>
              <a:ext cx="685800" cy="1684879"/>
              <a:chOff x="4463774" y="1899909"/>
              <a:chExt cx="685800" cy="1684879"/>
            </a:xfrm>
          </p:grpSpPr>
          <p:grpSp>
            <p:nvGrpSpPr>
              <p:cNvPr id="91" name="Group 90"/>
              <p:cNvGrpSpPr/>
              <p:nvPr/>
            </p:nvGrpSpPr>
            <p:grpSpPr>
              <a:xfrm>
                <a:off x="4532173" y="2400291"/>
                <a:ext cx="554177" cy="1184497"/>
                <a:chOff x="1336118" y="3741420"/>
                <a:chExt cx="539295" cy="1424876"/>
              </a:xfrm>
              <a:solidFill>
                <a:srgbClr val="FF3300"/>
              </a:solidFill>
            </p:grpSpPr>
            <p:sp>
              <p:nvSpPr>
                <p:cNvPr id="93" name="Rectangle 92"/>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2" name="Pie 91"/>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cxnSp>
        <p:nvCxnSpPr>
          <p:cNvPr id="96" name="Straight Connector 95"/>
          <p:cNvCxnSpPr/>
          <p:nvPr/>
        </p:nvCxnSpPr>
        <p:spPr>
          <a:xfrm>
            <a:off x="8515350" y="1872184"/>
            <a:ext cx="0" cy="38237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143250" y="1872184"/>
            <a:ext cx="0" cy="3836086"/>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2507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up)">
                                      <p:cBhvr>
                                        <p:cTn id="13" dur="500"/>
                                        <p:tgtEl>
                                          <p:spTgt spid="8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grpId="1" nodeType="clickEffect">
                                  <p:stCondLst>
                                    <p:cond delay="0"/>
                                  </p:stCondLst>
                                  <p:childTnLst>
                                    <p:animMotion origin="layout" path="M 1.38889E-6 -4.81481E-6 L -0.01788 0.31436 " pathEditMode="relative" rAng="0" ptsTypes="AA">
                                      <p:cBhvr>
                                        <p:cTn id="17" dur="2000" fill="hold"/>
                                        <p:tgtEl>
                                          <p:spTgt spid="6"/>
                                        </p:tgtEl>
                                        <p:attrNameLst>
                                          <p:attrName>ppt_x</p:attrName>
                                          <p:attrName>ppt_y</p:attrName>
                                        </p:attrNameLst>
                                      </p:cBhvr>
                                      <p:rCtr x="-903" y="15718"/>
                                    </p:animMotion>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1" nodeType="clickEffect">
                                  <p:stCondLst>
                                    <p:cond delay="0"/>
                                  </p:stCondLst>
                                  <p:childTnLst>
                                    <p:animMotion origin="layout" path="M -2.77778E-7 -3.33333E-6 L -0.08351 0.41459 " pathEditMode="relative" rAng="0" ptsTypes="AA">
                                      <p:cBhvr>
                                        <p:cTn id="21" dur="2000" fill="hold"/>
                                        <p:tgtEl>
                                          <p:spTgt spid="89"/>
                                        </p:tgtEl>
                                        <p:attrNameLst>
                                          <p:attrName>ppt_x</p:attrName>
                                          <p:attrName>ppt_y</p:attrName>
                                        </p:attrNameLst>
                                      </p:cBhvr>
                                      <p:rCtr x="-4184" y="20718"/>
                                    </p:animMotion>
                                  </p:childTnLst>
                                </p:cTn>
                              </p:par>
                            </p:childTnLst>
                          </p:cTn>
                        </p:par>
                      </p:childTnLst>
                    </p:cTn>
                  </p:par>
                  <p:par>
                    <p:cTn id="22" fill="hold">
                      <p:stCondLst>
                        <p:cond delay="indefinite"/>
                      </p:stCondLst>
                      <p:childTnLst>
                        <p:par>
                          <p:cTn id="23" fill="hold">
                            <p:stCondLst>
                              <p:cond delay="0"/>
                            </p:stCondLst>
                            <p:childTnLst>
                              <p:par>
                                <p:cTn id="24" presetID="9" presetClass="exit" presetSubtype="0" fill="hold" nodeType="clickEffect">
                                  <p:stCondLst>
                                    <p:cond delay="0"/>
                                  </p:stCondLst>
                                  <p:childTnLst>
                                    <p:animEffect transition="out" filter="dissolv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9" grpId="0" animBg="1"/>
      <p:bldP spid="89"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p:cNvCxnSpPr>
            <a:stCxn id="4" idx="3"/>
            <a:endCxn id="5" idx="1"/>
          </p:cNvCxnSpPr>
          <p:nvPr/>
        </p:nvCxnSpPr>
        <p:spPr>
          <a:xfrm flipV="1">
            <a:off x="2530520" y="3274275"/>
            <a:ext cx="2476715" cy="421425"/>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83609" y="40563"/>
            <a:ext cx="10515600" cy="1325563"/>
          </a:xfrm>
        </p:spPr>
        <p:txBody>
          <a:bodyPr>
            <a:normAutofit/>
          </a:bodyPr>
          <a:lstStyle/>
          <a:p>
            <a:r>
              <a:rPr lang="en-US" sz="3200" b="1" dirty="0" err="1" smtClean="0">
                <a:solidFill>
                  <a:srgbClr val="002060"/>
                </a:solidFill>
              </a:rPr>
              <a:t>Autoanalyzers</a:t>
            </a:r>
            <a:r>
              <a:rPr lang="en-US" sz="3200" b="1" dirty="0" smtClean="0">
                <a:solidFill>
                  <a:srgbClr val="002060"/>
                </a:solidFill>
              </a:rPr>
              <a:t> designed based on different forms of signals! </a:t>
            </a:r>
            <a:endParaRPr lang="en-US" sz="3200" b="1" dirty="0">
              <a:solidFill>
                <a:srgbClr val="002060"/>
              </a:solidFill>
            </a:endParaRPr>
          </a:p>
        </p:txBody>
      </p:sp>
      <p:sp>
        <p:nvSpPr>
          <p:cNvPr id="5" name="Rounded Rectangle 4"/>
          <p:cNvSpPr/>
          <p:nvPr/>
        </p:nvSpPr>
        <p:spPr>
          <a:xfrm>
            <a:off x="5007235" y="2931375"/>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 (</a:t>
            </a:r>
            <a:r>
              <a:rPr lang="en-US" sz="2800" b="1" dirty="0" smtClean="0">
                <a:solidFill>
                  <a:srgbClr val="0000FF"/>
                </a:solidFill>
              </a:rPr>
              <a:t>ELISA)</a:t>
            </a:r>
            <a:endParaRPr lang="en-US" sz="2800" b="1" dirty="0">
              <a:solidFill>
                <a:srgbClr val="0000FF"/>
              </a:solidFill>
            </a:endParaRPr>
          </a:p>
        </p:txBody>
      </p:sp>
      <p:cxnSp>
        <p:nvCxnSpPr>
          <p:cNvPr id="12" name="Straight Arrow Connector 11"/>
          <p:cNvCxnSpPr>
            <a:stCxn id="4" idx="3"/>
            <a:endCxn id="9" idx="1"/>
          </p:cNvCxnSpPr>
          <p:nvPr/>
        </p:nvCxnSpPr>
        <p:spPr>
          <a:xfrm flipV="1">
            <a:off x="2530520" y="1967843"/>
            <a:ext cx="2497737" cy="1727857"/>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4" idx="3"/>
            <a:endCxn id="10" idx="1"/>
          </p:cNvCxnSpPr>
          <p:nvPr/>
        </p:nvCxnSpPr>
        <p:spPr>
          <a:xfrm>
            <a:off x="2530520" y="3695700"/>
            <a:ext cx="2476716" cy="838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4" idx="3"/>
            <a:endCxn id="11" idx="1"/>
          </p:cNvCxnSpPr>
          <p:nvPr/>
        </p:nvCxnSpPr>
        <p:spPr>
          <a:xfrm>
            <a:off x="2530520" y="3695700"/>
            <a:ext cx="2476716" cy="2125717"/>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028257" y="1624943"/>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Radioactivity (RIA)</a:t>
            </a:r>
          </a:p>
        </p:txBody>
      </p:sp>
      <p:sp>
        <p:nvSpPr>
          <p:cNvPr id="4" name="Rounded Rectangle 3"/>
          <p:cNvSpPr/>
          <p:nvPr/>
        </p:nvSpPr>
        <p:spPr>
          <a:xfrm>
            <a:off x="92120" y="3200400"/>
            <a:ext cx="2438400" cy="9906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Labeled Antibodies</a:t>
            </a:r>
          </a:p>
        </p:txBody>
      </p:sp>
      <p:sp>
        <p:nvSpPr>
          <p:cNvPr id="10" name="Rounded Rectangle 9"/>
          <p:cNvSpPr/>
          <p:nvPr/>
        </p:nvSpPr>
        <p:spPr>
          <a:xfrm>
            <a:off x="5007236" y="4191000"/>
            <a:ext cx="3258207"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Fluorescence </a:t>
            </a:r>
            <a:r>
              <a:rPr lang="en-US" sz="2800" b="1" dirty="0" smtClean="0">
                <a:solidFill>
                  <a:srgbClr val="0000FF"/>
                </a:solidFill>
              </a:rPr>
              <a:t>(ELFA)</a:t>
            </a:r>
            <a:endParaRPr lang="en-US" sz="2800" b="1" dirty="0">
              <a:solidFill>
                <a:srgbClr val="0000FF"/>
              </a:solidFill>
            </a:endParaRPr>
          </a:p>
        </p:txBody>
      </p:sp>
      <p:sp>
        <p:nvSpPr>
          <p:cNvPr id="11" name="Rounded Rectangle 10"/>
          <p:cNvSpPr/>
          <p:nvPr/>
        </p:nvSpPr>
        <p:spPr>
          <a:xfrm>
            <a:off x="5007236" y="5478517"/>
            <a:ext cx="3279228" cy="6858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smtClean="0">
              <a:solidFill>
                <a:srgbClr val="0000FF"/>
              </a:solidFill>
            </a:endParaRPr>
          </a:p>
          <a:p>
            <a:pPr algn="ctr"/>
            <a:r>
              <a:rPr lang="en-US" sz="2800" b="1" dirty="0" smtClean="0">
                <a:solidFill>
                  <a:srgbClr val="0000FF"/>
                </a:solidFill>
              </a:rPr>
              <a:t>Luminescence (ECL)</a:t>
            </a:r>
          </a:p>
          <a:p>
            <a:pPr algn="ctr"/>
            <a:endParaRPr lang="en-US" sz="2800" b="1" dirty="0">
              <a:solidFill>
                <a:srgbClr val="0000FF"/>
              </a:solidFill>
            </a:endParaRPr>
          </a:p>
        </p:txBody>
      </p:sp>
      <p:cxnSp>
        <p:nvCxnSpPr>
          <p:cNvPr id="17" name="Straight Arrow Connector 16"/>
          <p:cNvCxnSpPr/>
          <p:nvPr/>
        </p:nvCxnSpPr>
        <p:spPr>
          <a:xfrm flipV="1">
            <a:off x="8387686" y="5878870"/>
            <a:ext cx="701724" cy="19924"/>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9188926" y="3796370"/>
            <a:ext cx="2716862" cy="646496"/>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AIA</a:t>
            </a:r>
            <a:endParaRPr lang="en-US" sz="2800" b="1" dirty="0">
              <a:solidFill>
                <a:srgbClr val="0000FF"/>
              </a:solidFill>
            </a:endParaRPr>
          </a:p>
        </p:txBody>
      </p:sp>
      <p:sp>
        <p:nvSpPr>
          <p:cNvPr id="23" name="Rounded Rectangle 22"/>
          <p:cNvSpPr/>
          <p:nvPr/>
        </p:nvSpPr>
        <p:spPr>
          <a:xfrm>
            <a:off x="9198594" y="4544494"/>
            <a:ext cx="2716862" cy="646496"/>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VIDAS</a:t>
            </a:r>
            <a:endParaRPr lang="en-US" sz="2800" b="1" dirty="0">
              <a:solidFill>
                <a:srgbClr val="0000FF"/>
              </a:solidFill>
            </a:endParaRPr>
          </a:p>
        </p:txBody>
      </p:sp>
      <p:sp>
        <p:nvSpPr>
          <p:cNvPr id="24" name="Rounded Rectangle 23"/>
          <p:cNvSpPr/>
          <p:nvPr/>
        </p:nvSpPr>
        <p:spPr>
          <a:xfrm>
            <a:off x="9170709" y="5575546"/>
            <a:ext cx="2716862" cy="646496"/>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COBAS</a:t>
            </a:r>
            <a:endParaRPr lang="en-US" sz="2800" b="1" dirty="0">
              <a:solidFill>
                <a:srgbClr val="0000FF"/>
              </a:solidFill>
            </a:endParaRPr>
          </a:p>
        </p:txBody>
      </p:sp>
      <p:cxnSp>
        <p:nvCxnSpPr>
          <p:cNvPr id="46" name="Straight Arrow Connector 45"/>
          <p:cNvCxnSpPr/>
          <p:nvPr/>
        </p:nvCxnSpPr>
        <p:spPr>
          <a:xfrm flipV="1">
            <a:off x="8367214" y="4513976"/>
            <a:ext cx="701724" cy="19924"/>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48"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53844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Line 6"/>
          <p:cNvSpPr>
            <a:spLocks noChangeShapeType="1"/>
          </p:cNvSpPr>
          <p:nvPr/>
        </p:nvSpPr>
        <p:spPr bwMode="auto">
          <a:xfrm flipV="1">
            <a:off x="3287713" y="1628776"/>
            <a:ext cx="0" cy="4105275"/>
          </a:xfrm>
          <a:prstGeom prst="line">
            <a:avLst/>
          </a:prstGeom>
          <a:noFill/>
          <a:ln w="76200">
            <a:solidFill>
              <a:srgbClr val="0070C0"/>
            </a:solidFill>
            <a:round/>
            <a:headEnd/>
            <a:tailEnd type="triangle" w="med" len="med"/>
          </a:ln>
          <a:effectLst/>
        </p:spPr>
        <p:txBody>
          <a:bodyPr/>
          <a:lstStyle/>
          <a:p>
            <a:endParaRPr lang="en-US"/>
          </a:p>
        </p:txBody>
      </p:sp>
      <p:sp>
        <p:nvSpPr>
          <p:cNvPr id="17426" name="Line 18"/>
          <p:cNvSpPr>
            <a:spLocks noChangeShapeType="1"/>
          </p:cNvSpPr>
          <p:nvPr/>
        </p:nvSpPr>
        <p:spPr bwMode="auto">
          <a:xfrm>
            <a:off x="4295775" y="2492376"/>
            <a:ext cx="0" cy="3241675"/>
          </a:xfrm>
          <a:prstGeom prst="line">
            <a:avLst/>
          </a:prstGeom>
          <a:noFill/>
          <a:ln w="76200">
            <a:solidFill>
              <a:srgbClr val="00FF00"/>
            </a:solidFill>
            <a:round/>
            <a:headEnd/>
            <a:tailEnd type="triangle" w="med" len="med"/>
          </a:ln>
          <a:effectLst/>
        </p:spPr>
        <p:txBody>
          <a:bodyPr/>
          <a:lstStyle/>
          <a:p>
            <a:endParaRPr lang="en-US"/>
          </a:p>
        </p:txBody>
      </p:sp>
      <p:sp>
        <p:nvSpPr>
          <p:cNvPr id="17427" name="Text Box 19"/>
          <p:cNvSpPr txBox="1">
            <a:spLocks noChangeArrowheads="1"/>
          </p:cNvSpPr>
          <p:nvPr/>
        </p:nvSpPr>
        <p:spPr bwMode="auto">
          <a:xfrm>
            <a:off x="1524001" y="3460749"/>
            <a:ext cx="1447800" cy="923330"/>
          </a:xfrm>
          <a:prstGeom prst="rect">
            <a:avLst/>
          </a:prstGeom>
          <a:noFill/>
          <a:ln w="9525">
            <a:noFill/>
            <a:miter lim="800000"/>
            <a:headEnd/>
            <a:tailEnd/>
          </a:ln>
          <a:effectLst/>
        </p:spPr>
        <p:txBody>
          <a:bodyPr wrap="square">
            <a:spAutoFit/>
          </a:bodyPr>
          <a:lstStyle/>
          <a:p>
            <a:pPr algn="l">
              <a:spcBef>
                <a:spcPct val="50000"/>
              </a:spcBef>
            </a:pPr>
            <a:r>
              <a:rPr lang="en-US" dirty="0">
                <a:solidFill>
                  <a:schemeClr val="accent2"/>
                </a:solidFill>
                <a:latin typeface="Comic Sans MS" pitchFamily="66" charset="0"/>
              </a:rPr>
              <a:t>absorb high energy photon</a:t>
            </a:r>
          </a:p>
        </p:txBody>
      </p:sp>
      <p:sp>
        <p:nvSpPr>
          <p:cNvPr id="17429" name="Text Box 21"/>
          <p:cNvSpPr txBox="1">
            <a:spLocks noChangeArrowheads="1"/>
          </p:cNvSpPr>
          <p:nvPr/>
        </p:nvSpPr>
        <p:spPr bwMode="auto">
          <a:xfrm>
            <a:off x="7751763" y="1989138"/>
            <a:ext cx="1873250" cy="369332"/>
          </a:xfrm>
          <a:prstGeom prst="rect">
            <a:avLst/>
          </a:prstGeom>
          <a:noFill/>
          <a:ln w="9525">
            <a:noFill/>
            <a:miter lim="800000"/>
            <a:headEnd/>
            <a:tailEnd/>
          </a:ln>
          <a:effectLst/>
        </p:spPr>
        <p:txBody>
          <a:bodyPr>
            <a:spAutoFit/>
          </a:bodyPr>
          <a:lstStyle/>
          <a:p>
            <a:pPr algn="l">
              <a:spcBef>
                <a:spcPct val="50000"/>
              </a:spcBef>
            </a:pPr>
            <a:endParaRPr lang="en-US"/>
          </a:p>
        </p:txBody>
      </p:sp>
      <p:sp>
        <p:nvSpPr>
          <p:cNvPr id="17431" name="Text Box 23"/>
          <p:cNvSpPr txBox="1">
            <a:spLocks noChangeArrowheads="1"/>
          </p:cNvSpPr>
          <p:nvPr/>
        </p:nvSpPr>
        <p:spPr bwMode="auto">
          <a:xfrm>
            <a:off x="4572001" y="3460751"/>
            <a:ext cx="1800225" cy="646331"/>
          </a:xfrm>
          <a:prstGeom prst="rect">
            <a:avLst/>
          </a:prstGeom>
          <a:noFill/>
          <a:ln w="9525">
            <a:noFill/>
            <a:miter lim="800000"/>
            <a:headEnd/>
            <a:tailEnd/>
          </a:ln>
          <a:effectLst/>
        </p:spPr>
        <p:txBody>
          <a:bodyPr>
            <a:spAutoFit/>
          </a:bodyPr>
          <a:lstStyle/>
          <a:p>
            <a:pPr algn="l">
              <a:spcBef>
                <a:spcPct val="50000"/>
              </a:spcBef>
            </a:pPr>
            <a:r>
              <a:rPr lang="en-US" dirty="0">
                <a:solidFill>
                  <a:srgbClr val="33CC33"/>
                </a:solidFill>
                <a:latin typeface="Comic Sans MS" pitchFamily="66" charset="0"/>
              </a:rPr>
              <a:t>emit lower energy photon</a:t>
            </a:r>
          </a:p>
        </p:txBody>
      </p:sp>
      <p:grpSp>
        <p:nvGrpSpPr>
          <p:cNvPr id="2" name="Group 29"/>
          <p:cNvGrpSpPr>
            <a:grpSpLocks/>
          </p:cNvGrpSpPr>
          <p:nvPr/>
        </p:nvGrpSpPr>
        <p:grpSpPr bwMode="auto">
          <a:xfrm>
            <a:off x="2855914" y="1628775"/>
            <a:ext cx="6048375" cy="4114800"/>
            <a:chOff x="839" y="1026"/>
            <a:chExt cx="3810" cy="2592"/>
          </a:xfrm>
        </p:grpSpPr>
        <p:grpSp>
          <p:nvGrpSpPr>
            <p:cNvPr id="3" name="Group 28"/>
            <p:cNvGrpSpPr>
              <a:grpSpLocks/>
            </p:cNvGrpSpPr>
            <p:nvPr/>
          </p:nvGrpSpPr>
          <p:grpSpPr bwMode="auto">
            <a:xfrm>
              <a:off x="839" y="1026"/>
              <a:ext cx="2449" cy="2586"/>
              <a:chOff x="839" y="1026"/>
              <a:chExt cx="2449" cy="2586"/>
            </a:xfrm>
          </p:grpSpPr>
          <p:sp>
            <p:nvSpPr>
              <p:cNvPr id="17413" name="Line 5"/>
              <p:cNvSpPr>
                <a:spLocks noChangeShapeType="1"/>
              </p:cNvSpPr>
              <p:nvPr/>
            </p:nvSpPr>
            <p:spPr bwMode="auto">
              <a:xfrm>
                <a:off x="839" y="3612"/>
                <a:ext cx="2449" cy="0"/>
              </a:xfrm>
              <a:prstGeom prst="line">
                <a:avLst/>
              </a:prstGeom>
              <a:noFill/>
              <a:ln w="28575">
                <a:solidFill>
                  <a:schemeClr val="tx1"/>
                </a:solidFill>
                <a:round/>
                <a:headEnd/>
                <a:tailEnd/>
              </a:ln>
              <a:effectLst/>
            </p:spPr>
            <p:txBody>
              <a:bodyPr/>
              <a:lstStyle/>
              <a:p>
                <a:endParaRPr lang="en-US"/>
              </a:p>
            </p:txBody>
          </p:sp>
          <p:grpSp>
            <p:nvGrpSpPr>
              <p:cNvPr id="4" name="Group 27"/>
              <p:cNvGrpSpPr>
                <a:grpSpLocks/>
              </p:cNvGrpSpPr>
              <p:nvPr/>
            </p:nvGrpSpPr>
            <p:grpSpPr bwMode="auto">
              <a:xfrm>
                <a:off x="1061" y="1026"/>
                <a:ext cx="907" cy="544"/>
                <a:chOff x="1061" y="1026"/>
                <a:chExt cx="907" cy="544"/>
              </a:xfrm>
            </p:grpSpPr>
            <p:sp>
              <p:nvSpPr>
                <p:cNvPr id="17412" name="Line 4"/>
                <p:cNvSpPr>
                  <a:spLocks noChangeShapeType="1"/>
                </p:cNvSpPr>
                <p:nvPr/>
              </p:nvSpPr>
              <p:spPr bwMode="auto">
                <a:xfrm>
                  <a:off x="1061" y="1026"/>
                  <a:ext cx="907" cy="0"/>
                </a:xfrm>
                <a:prstGeom prst="line">
                  <a:avLst/>
                </a:prstGeom>
                <a:noFill/>
                <a:ln w="28575">
                  <a:solidFill>
                    <a:schemeClr val="tx1"/>
                  </a:solidFill>
                  <a:round/>
                  <a:headEnd/>
                  <a:tailEnd/>
                </a:ln>
                <a:effectLst/>
              </p:spPr>
              <p:txBody>
                <a:bodyPr/>
                <a:lstStyle/>
                <a:p>
                  <a:endParaRPr lang="en-US"/>
                </a:p>
              </p:txBody>
            </p:sp>
            <p:sp>
              <p:nvSpPr>
                <p:cNvPr id="17415" name="Line 7"/>
                <p:cNvSpPr>
                  <a:spLocks noChangeShapeType="1"/>
                </p:cNvSpPr>
                <p:nvPr/>
              </p:nvSpPr>
              <p:spPr bwMode="auto">
                <a:xfrm>
                  <a:off x="1156" y="1570"/>
                  <a:ext cx="681" cy="0"/>
                </a:xfrm>
                <a:prstGeom prst="line">
                  <a:avLst/>
                </a:prstGeom>
                <a:noFill/>
                <a:ln w="28575">
                  <a:solidFill>
                    <a:schemeClr val="tx1"/>
                  </a:solidFill>
                  <a:round/>
                  <a:headEnd/>
                  <a:tailEnd/>
                </a:ln>
                <a:effectLst/>
              </p:spPr>
              <p:txBody>
                <a:bodyPr/>
                <a:lstStyle/>
                <a:p>
                  <a:endParaRPr lang="en-US"/>
                </a:p>
              </p:txBody>
            </p:sp>
          </p:grpSp>
        </p:grpSp>
        <p:sp>
          <p:nvSpPr>
            <p:cNvPr id="17432" name="Text Box 24"/>
            <p:cNvSpPr txBox="1">
              <a:spLocks noChangeArrowheads="1"/>
            </p:cNvSpPr>
            <p:nvPr/>
          </p:nvSpPr>
          <p:spPr bwMode="auto">
            <a:xfrm>
              <a:off x="3288" y="3385"/>
              <a:ext cx="1361" cy="233"/>
            </a:xfrm>
            <a:prstGeom prst="rect">
              <a:avLst/>
            </a:prstGeom>
            <a:noFill/>
            <a:ln w="9525">
              <a:noFill/>
              <a:miter lim="800000"/>
              <a:headEnd/>
              <a:tailEnd/>
            </a:ln>
            <a:effectLst/>
          </p:spPr>
          <p:txBody>
            <a:bodyPr>
              <a:spAutoFit/>
            </a:bodyPr>
            <a:lstStyle/>
            <a:p>
              <a:pPr algn="l">
                <a:spcBef>
                  <a:spcPct val="50000"/>
                </a:spcBef>
              </a:pPr>
              <a:r>
                <a:rPr lang="en-US" dirty="0">
                  <a:latin typeface="Comic Sans MS" pitchFamily="66" charset="0"/>
                </a:rPr>
                <a:t>ground state</a:t>
              </a:r>
            </a:p>
          </p:txBody>
        </p:sp>
      </p:grpSp>
      <p:sp>
        <p:nvSpPr>
          <p:cNvPr id="17433" name="Rectangle 25"/>
          <p:cNvSpPr>
            <a:spLocks noGrp="1" noChangeArrowheads="1"/>
          </p:cNvSpPr>
          <p:nvPr>
            <p:ph type="title" idx="4294967295"/>
          </p:nvPr>
        </p:nvSpPr>
        <p:spPr>
          <a:xfrm>
            <a:off x="2711450" y="457201"/>
            <a:ext cx="7956550" cy="1008063"/>
          </a:xfrm>
        </p:spPr>
        <p:txBody>
          <a:bodyPr>
            <a:normAutofit fontScale="90000"/>
          </a:bodyPr>
          <a:lstStyle/>
          <a:p>
            <a:r>
              <a:rPr lang="en-US" sz="4000" b="1" dirty="0">
                <a:latin typeface="Comic Sans MS" pitchFamily="66" charset="0"/>
              </a:rPr>
              <a:t>What is fluorescence?</a:t>
            </a:r>
            <a:br>
              <a:rPr lang="en-US" sz="4000" b="1" dirty="0">
                <a:latin typeface="Comic Sans MS" pitchFamily="66" charset="0"/>
              </a:rPr>
            </a:br>
            <a:endParaRPr lang="en-US" sz="4000" b="1" dirty="0">
              <a:latin typeface="Comic Sans MS" pitchFamily="66" charset="0"/>
            </a:endParaRPr>
          </a:p>
        </p:txBody>
      </p:sp>
      <p:sp>
        <p:nvSpPr>
          <p:cNvPr id="33" name="Freeform 32"/>
          <p:cNvSpPr/>
          <p:nvPr/>
        </p:nvSpPr>
        <p:spPr>
          <a:xfrm>
            <a:off x="3449781" y="1676400"/>
            <a:ext cx="729674" cy="817418"/>
          </a:xfrm>
          <a:custGeom>
            <a:avLst/>
            <a:gdLst>
              <a:gd name="connsiteX0" fmla="*/ 41564 w 729674"/>
              <a:gd name="connsiteY0" fmla="*/ 0 h 817418"/>
              <a:gd name="connsiteX1" fmla="*/ 41564 w 729674"/>
              <a:gd name="connsiteY1" fmla="*/ 180109 h 817418"/>
              <a:gd name="connsiteX2" fmla="*/ 290946 w 729674"/>
              <a:gd name="connsiteY2" fmla="*/ 207818 h 817418"/>
              <a:gd name="connsiteX3" fmla="*/ 193964 w 729674"/>
              <a:gd name="connsiteY3" fmla="*/ 457200 h 817418"/>
              <a:gd name="connsiteX4" fmla="*/ 457201 w 729674"/>
              <a:gd name="connsiteY4" fmla="*/ 429491 h 817418"/>
              <a:gd name="connsiteX5" fmla="*/ 387928 w 729674"/>
              <a:gd name="connsiteY5" fmla="*/ 665018 h 817418"/>
              <a:gd name="connsiteX6" fmla="*/ 678874 w 729674"/>
              <a:gd name="connsiteY6" fmla="*/ 623455 h 817418"/>
              <a:gd name="connsiteX7" fmla="*/ 692728 w 729674"/>
              <a:gd name="connsiteY7" fmla="*/ 803564 h 817418"/>
              <a:gd name="connsiteX8" fmla="*/ 678874 w 729674"/>
              <a:gd name="connsiteY8" fmla="*/ 817418 h 81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674" h="817418">
                <a:moveTo>
                  <a:pt x="41564" y="0"/>
                </a:moveTo>
                <a:cubicBezTo>
                  <a:pt x="20782" y="72736"/>
                  <a:pt x="0" y="145473"/>
                  <a:pt x="41564" y="180109"/>
                </a:cubicBezTo>
                <a:cubicBezTo>
                  <a:pt x="83128" y="214745"/>
                  <a:pt x="265546" y="161636"/>
                  <a:pt x="290946" y="207818"/>
                </a:cubicBezTo>
                <a:cubicBezTo>
                  <a:pt x="316346" y="254000"/>
                  <a:pt x="166255" y="420255"/>
                  <a:pt x="193964" y="457200"/>
                </a:cubicBezTo>
                <a:cubicBezTo>
                  <a:pt x="221673" y="494145"/>
                  <a:pt x="424874" y="394855"/>
                  <a:pt x="457201" y="429491"/>
                </a:cubicBezTo>
                <a:cubicBezTo>
                  <a:pt x="489528" y="464127"/>
                  <a:pt x="350983" y="632691"/>
                  <a:pt x="387928" y="665018"/>
                </a:cubicBezTo>
                <a:cubicBezTo>
                  <a:pt x="424873" y="697345"/>
                  <a:pt x="628074" y="600364"/>
                  <a:pt x="678874" y="623455"/>
                </a:cubicBezTo>
                <a:cubicBezTo>
                  <a:pt x="729674" y="646546"/>
                  <a:pt x="692728" y="771237"/>
                  <a:pt x="692728" y="803564"/>
                </a:cubicBezTo>
                <a:lnTo>
                  <a:pt x="678874" y="817418"/>
                </a:lnTo>
              </a:path>
            </a:pathLst>
          </a:cu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Freeform 36"/>
          <p:cNvSpPr/>
          <p:nvPr/>
        </p:nvSpPr>
        <p:spPr>
          <a:xfrm>
            <a:off x="4648200" y="4572000"/>
            <a:ext cx="1600200" cy="533400"/>
          </a:xfrm>
          <a:custGeom>
            <a:avLst/>
            <a:gdLst>
              <a:gd name="connsiteX0" fmla="*/ 0 w 2701636"/>
              <a:gd name="connsiteY0" fmla="*/ 533400 h 533400"/>
              <a:gd name="connsiteX1" fmla="*/ 429491 w 2701636"/>
              <a:gd name="connsiteY1" fmla="*/ 34636 h 533400"/>
              <a:gd name="connsiteX2" fmla="*/ 872836 w 2701636"/>
              <a:gd name="connsiteY2" fmla="*/ 477981 h 533400"/>
              <a:gd name="connsiteX3" fmla="*/ 1330036 w 2701636"/>
              <a:gd name="connsiteY3" fmla="*/ 20781 h 533400"/>
              <a:gd name="connsiteX4" fmla="*/ 1773382 w 2701636"/>
              <a:gd name="connsiteY4" fmla="*/ 450272 h 533400"/>
              <a:gd name="connsiteX5" fmla="*/ 2230582 w 2701636"/>
              <a:gd name="connsiteY5" fmla="*/ 6927 h 533400"/>
              <a:gd name="connsiteX6" fmla="*/ 2701636 w 2701636"/>
              <a:gd name="connsiteY6" fmla="*/ 408709 h 533400"/>
              <a:gd name="connsiteX7" fmla="*/ 2701636 w 2701636"/>
              <a:gd name="connsiteY7" fmla="*/ 408709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1636" h="533400">
                <a:moveTo>
                  <a:pt x="0" y="533400"/>
                </a:moveTo>
                <a:cubicBezTo>
                  <a:pt x="142009" y="288636"/>
                  <a:pt x="284018" y="43873"/>
                  <a:pt x="429491" y="34636"/>
                </a:cubicBezTo>
                <a:cubicBezTo>
                  <a:pt x="574964" y="25400"/>
                  <a:pt x="722745" y="480290"/>
                  <a:pt x="872836" y="477981"/>
                </a:cubicBezTo>
                <a:cubicBezTo>
                  <a:pt x="1022927" y="475672"/>
                  <a:pt x="1179945" y="25399"/>
                  <a:pt x="1330036" y="20781"/>
                </a:cubicBezTo>
                <a:cubicBezTo>
                  <a:pt x="1480127" y="16163"/>
                  <a:pt x="1623291" y="452581"/>
                  <a:pt x="1773382" y="450272"/>
                </a:cubicBezTo>
                <a:cubicBezTo>
                  <a:pt x="1923473" y="447963"/>
                  <a:pt x="2075873" y="13854"/>
                  <a:pt x="2230582" y="6927"/>
                </a:cubicBezTo>
                <a:cubicBezTo>
                  <a:pt x="2385291" y="0"/>
                  <a:pt x="2701636" y="408709"/>
                  <a:pt x="2701636" y="408709"/>
                </a:cubicBezTo>
                <a:lnTo>
                  <a:pt x="2701636" y="408709"/>
                </a:lnTo>
              </a:path>
            </a:pathLst>
          </a:custGeom>
          <a:ln w="57150">
            <a:solidFill>
              <a:srgbClr val="00FF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Freeform 38"/>
          <p:cNvSpPr/>
          <p:nvPr/>
        </p:nvSpPr>
        <p:spPr>
          <a:xfrm>
            <a:off x="2008682" y="4648200"/>
            <a:ext cx="1191719" cy="304800"/>
          </a:xfrm>
          <a:custGeom>
            <a:avLst/>
            <a:gdLst>
              <a:gd name="connsiteX0" fmla="*/ 0 w 983673"/>
              <a:gd name="connsiteY0" fmla="*/ 293255 h 327891"/>
              <a:gd name="connsiteX1" fmla="*/ 83127 w 983673"/>
              <a:gd name="connsiteY1" fmla="*/ 16164 h 327891"/>
              <a:gd name="connsiteX2" fmla="*/ 166255 w 983673"/>
              <a:gd name="connsiteY2" fmla="*/ 293255 h 327891"/>
              <a:gd name="connsiteX3" fmla="*/ 263236 w 983673"/>
              <a:gd name="connsiteY3" fmla="*/ 2309 h 327891"/>
              <a:gd name="connsiteX4" fmla="*/ 360218 w 983673"/>
              <a:gd name="connsiteY4" fmla="*/ 279400 h 327891"/>
              <a:gd name="connsiteX5" fmla="*/ 429491 w 983673"/>
              <a:gd name="connsiteY5" fmla="*/ 16164 h 327891"/>
              <a:gd name="connsiteX6" fmla="*/ 540327 w 983673"/>
              <a:gd name="connsiteY6" fmla="*/ 293255 h 327891"/>
              <a:gd name="connsiteX7" fmla="*/ 623455 w 983673"/>
              <a:gd name="connsiteY7" fmla="*/ 2309 h 327891"/>
              <a:gd name="connsiteX8" fmla="*/ 692727 w 983673"/>
              <a:gd name="connsiteY8" fmla="*/ 279400 h 327891"/>
              <a:gd name="connsiteX9" fmla="*/ 775855 w 983673"/>
              <a:gd name="connsiteY9" fmla="*/ 2309 h 327891"/>
              <a:gd name="connsiteX10" fmla="*/ 858982 w 983673"/>
              <a:gd name="connsiteY10" fmla="*/ 279400 h 327891"/>
              <a:gd name="connsiteX11" fmla="*/ 858982 w 983673"/>
              <a:gd name="connsiteY11" fmla="*/ 293255 h 327891"/>
              <a:gd name="connsiteX12" fmla="*/ 983673 w 983673"/>
              <a:gd name="connsiteY12" fmla="*/ 293255 h 327891"/>
              <a:gd name="connsiteX13" fmla="*/ 983673 w 983673"/>
              <a:gd name="connsiteY13" fmla="*/ 293255 h 327891"/>
              <a:gd name="connsiteX0" fmla="*/ 0 w 983861"/>
              <a:gd name="connsiteY0" fmla="*/ 293255 h 327891"/>
              <a:gd name="connsiteX1" fmla="*/ 83127 w 983861"/>
              <a:gd name="connsiteY1" fmla="*/ 16164 h 327891"/>
              <a:gd name="connsiteX2" fmla="*/ 166255 w 983861"/>
              <a:gd name="connsiteY2" fmla="*/ 293255 h 327891"/>
              <a:gd name="connsiteX3" fmla="*/ 263236 w 983861"/>
              <a:gd name="connsiteY3" fmla="*/ 2309 h 327891"/>
              <a:gd name="connsiteX4" fmla="*/ 360218 w 983861"/>
              <a:gd name="connsiteY4" fmla="*/ 279400 h 327891"/>
              <a:gd name="connsiteX5" fmla="*/ 429491 w 983861"/>
              <a:gd name="connsiteY5" fmla="*/ 16164 h 327891"/>
              <a:gd name="connsiteX6" fmla="*/ 540327 w 983861"/>
              <a:gd name="connsiteY6" fmla="*/ 293255 h 327891"/>
              <a:gd name="connsiteX7" fmla="*/ 623455 w 983861"/>
              <a:gd name="connsiteY7" fmla="*/ 2309 h 327891"/>
              <a:gd name="connsiteX8" fmla="*/ 692727 w 983861"/>
              <a:gd name="connsiteY8" fmla="*/ 279400 h 327891"/>
              <a:gd name="connsiteX9" fmla="*/ 775855 w 983861"/>
              <a:gd name="connsiteY9" fmla="*/ 2309 h 327891"/>
              <a:gd name="connsiteX10" fmla="*/ 858982 w 983861"/>
              <a:gd name="connsiteY10" fmla="*/ 279400 h 327891"/>
              <a:gd name="connsiteX11" fmla="*/ 858982 w 983861"/>
              <a:gd name="connsiteY11" fmla="*/ 293255 h 327891"/>
              <a:gd name="connsiteX12" fmla="*/ 983673 w 983861"/>
              <a:gd name="connsiteY12" fmla="*/ 293255 h 327891"/>
              <a:gd name="connsiteX13" fmla="*/ 857854 w 983861"/>
              <a:gd name="connsiteY13" fmla="*/ 327891 h 32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3861" h="327891">
                <a:moveTo>
                  <a:pt x="0" y="293255"/>
                </a:moveTo>
                <a:cubicBezTo>
                  <a:pt x="27709" y="154709"/>
                  <a:pt x="55418" y="16164"/>
                  <a:pt x="83127" y="16164"/>
                </a:cubicBezTo>
                <a:cubicBezTo>
                  <a:pt x="110836" y="16164"/>
                  <a:pt x="136237" y="295564"/>
                  <a:pt x="166255" y="293255"/>
                </a:cubicBezTo>
                <a:cubicBezTo>
                  <a:pt x="196273" y="290946"/>
                  <a:pt x="230909" y="4618"/>
                  <a:pt x="263236" y="2309"/>
                </a:cubicBezTo>
                <a:cubicBezTo>
                  <a:pt x="295563" y="0"/>
                  <a:pt x="332509" y="277091"/>
                  <a:pt x="360218" y="279400"/>
                </a:cubicBezTo>
                <a:cubicBezTo>
                  <a:pt x="387927" y="281709"/>
                  <a:pt x="399473" y="13855"/>
                  <a:pt x="429491" y="16164"/>
                </a:cubicBezTo>
                <a:cubicBezTo>
                  <a:pt x="459509" y="18473"/>
                  <a:pt x="508000" y="295564"/>
                  <a:pt x="540327" y="293255"/>
                </a:cubicBezTo>
                <a:cubicBezTo>
                  <a:pt x="572654" y="290946"/>
                  <a:pt x="598055" y="4618"/>
                  <a:pt x="623455" y="2309"/>
                </a:cubicBezTo>
                <a:cubicBezTo>
                  <a:pt x="648855" y="0"/>
                  <a:pt x="667327" y="279400"/>
                  <a:pt x="692727" y="279400"/>
                </a:cubicBezTo>
                <a:cubicBezTo>
                  <a:pt x="718127" y="279400"/>
                  <a:pt x="748146" y="2309"/>
                  <a:pt x="775855" y="2309"/>
                </a:cubicBezTo>
                <a:cubicBezTo>
                  <a:pt x="803564" y="2309"/>
                  <a:pt x="845128" y="230909"/>
                  <a:pt x="858982" y="279400"/>
                </a:cubicBezTo>
                <a:cubicBezTo>
                  <a:pt x="872836" y="327891"/>
                  <a:pt x="838200" y="290946"/>
                  <a:pt x="858982" y="293255"/>
                </a:cubicBezTo>
                <a:cubicBezTo>
                  <a:pt x="879764" y="295564"/>
                  <a:pt x="983861" y="287482"/>
                  <a:pt x="983673" y="293255"/>
                </a:cubicBezTo>
                <a:cubicBezTo>
                  <a:pt x="983485" y="299028"/>
                  <a:pt x="899794" y="316346"/>
                  <a:pt x="857854" y="327891"/>
                </a:cubicBezTo>
              </a:path>
            </a:pathLst>
          </a:cu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40420119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TOSOH </a:t>
            </a:r>
            <a:r>
              <a:rPr lang="en-US" b="1" dirty="0" err="1" smtClean="0">
                <a:solidFill>
                  <a:srgbClr val="7030A0"/>
                </a:solidFill>
              </a:rPr>
              <a:t>Biosciene</a:t>
            </a:r>
            <a:r>
              <a:rPr lang="en-US" b="1" dirty="0" smtClean="0">
                <a:solidFill>
                  <a:srgbClr val="7030A0"/>
                </a:solidFill>
              </a:rPr>
              <a:t> :       AIA-600 II , AIA-2000</a:t>
            </a:r>
            <a:endParaRPr lang="en-US" b="1" dirty="0">
              <a:solidFill>
                <a:srgbClr val="7030A0"/>
              </a:solidFill>
            </a:endParaRPr>
          </a:p>
        </p:txBody>
      </p:sp>
      <p:pic>
        <p:nvPicPr>
          <p:cNvPr id="5" name="Picture 4"/>
          <p:cNvPicPr>
            <a:picLocks noChangeAspect="1"/>
          </p:cNvPicPr>
          <p:nvPr/>
        </p:nvPicPr>
        <p:blipFill>
          <a:blip r:embed="rId2"/>
          <a:stretch>
            <a:fillRect/>
          </a:stretch>
        </p:blipFill>
        <p:spPr>
          <a:xfrm>
            <a:off x="1193040" y="1886731"/>
            <a:ext cx="4246869" cy="3326714"/>
          </a:xfrm>
          <a:prstGeom prst="rect">
            <a:avLst/>
          </a:prstGeom>
        </p:spPr>
      </p:pic>
      <p:pic>
        <p:nvPicPr>
          <p:cNvPr id="6" name="Picture 5"/>
          <p:cNvPicPr>
            <a:picLocks noChangeAspect="1"/>
          </p:cNvPicPr>
          <p:nvPr/>
        </p:nvPicPr>
        <p:blipFill>
          <a:blip r:embed="rId3"/>
          <a:stretch>
            <a:fillRect/>
          </a:stretch>
        </p:blipFill>
        <p:spPr>
          <a:xfrm>
            <a:off x="6272210" y="1690688"/>
            <a:ext cx="5222333" cy="4724968"/>
          </a:xfrm>
          <a:prstGeom prst="rect">
            <a:avLst/>
          </a:prstGeom>
        </p:spPr>
      </p:pic>
      <p:sp>
        <p:nvSpPr>
          <p:cNvPr id="7"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5508691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29550" y="1935746"/>
            <a:ext cx="3578765" cy="1275624"/>
            <a:chOff x="3373825" y="2514603"/>
            <a:chExt cx="2684075" cy="1275624"/>
          </a:xfrm>
        </p:grpSpPr>
        <p:sp>
          <p:nvSpPr>
            <p:cNvPr id="5" name="Hexagon 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S</a:t>
              </a:r>
            </a:p>
          </p:txBody>
        </p:sp>
        <p:sp>
          <p:nvSpPr>
            <p:cNvPr id="6" name="Arc 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ounded Rectangle 6"/>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rPr>
                <a:t>Color</a:t>
              </a:r>
            </a:p>
          </p:txBody>
        </p:sp>
      </p:grpSp>
      <p:cxnSp>
        <p:nvCxnSpPr>
          <p:cNvPr id="8" name="Straight Connector 7"/>
          <p:cNvCxnSpPr/>
          <p:nvPr/>
        </p:nvCxnSpPr>
        <p:spPr>
          <a:xfrm>
            <a:off x="3124200" y="6419285"/>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rot="10800000">
            <a:off x="4430412" y="4777026"/>
            <a:ext cx="463095" cy="1067727"/>
            <a:chOff x="1336118" y="3741420"/>
            <a:chExt cx="539295" cy="1424876"/>
          </a:xfrm>
          <a:solidFill>
            <a:srgbClr val="0000FF"/>
          </a:solidFill>
        </p:grpSpPr>
        <p:sp>
          <p:nvSpPr>
            <p:cNvPr id="10" name="Rectangle 9"/>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rot="10800000">
            <a:off x="5699157" y="4734768"/>
            <a:ext cx="463095" cy="1067727"/>
            <a:chOff x="1336118" y="3741420"/>
            <a:chExt cx="539295" cy="1424876"/>
          </a:xfrm>
          <a:solidFill>
            <a:srgbClr val="0000FF"/>
          </a:solidFill>
        </p:grpSpPr>
        <p:sp>
          <p:nvSpPr>
            <p:cNvPr id="14" name="Rectangle 13"/>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p:cNvGrpSpPr/>
          <p:nvPr/>
        </p:nvGrpSpPr>
        <p:grpSpPr>
          <a:xfrm rot="10800000">
            <a:off x="6934201" y="4760417"/>
            <a:ext cx="463095" cy="1067727"/>
            <a:chOff x="1336118" y="3741420"/>
            <a:chExt cx="539295" cy="1424876"/>
          </a:xfrm>
          <a:solidFill>
            <a:srgbClr val="0000FF"/>
          </a:solidFill>
        </p:grpSpPr>
        <p:sp>
          <p:nvSpPr>
            <p:cNvPr id="18" name="Rectangle 17"/>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3944947" y="1473545"/>
            <a:ext cx="3317342" cy="1384538"/>
            <a:chOff x="2420947" y="1337063"/>
            <a:chExt cx="3317342" cy="1384538"/>
          </a:xfrm>
        </p:grpSpPr>
        <p:sp>
          <p:nvSpPr>
            <p:cNvPr id="22" name="Oval 21"/>
            <p:cNvSpPr/>
            <p:nvPr/>
          </p:nvSpPr>
          <p:spPr>
            <a:xfrm>
              <a:off x="4408864" y="1951499"/>
              <a:ext cx="552450" cy="377191"/>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gular Pentagon 22"/>
            <p:cNvSpPr/>
            <p:nvPr/>
          </p:nvSpPr>
          <p:spPr>
            <a:xfrm>
              <a:off x="4899738" y="2344410"/>
              <a:ext cx="646020" cy="377191"/>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apezoid 23"/>
            <p:cNvSpPr/>
            <p:nvPr/>
          </p:nvSpPr>
          <p:spPr>
            <a:xfrm>
              <a:off x="3616537" y="1529253"/>
              <a:ext cx="647700" cy="377191"/>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Moon 24"/>
            <p:cNvSpPr/>
            <p:nvPr/>
          </p:nvSpPr>
          <p:spPr>
            <a:xfrm rot="5400000">
              <a:off x="3848365" y="2049793"/>
              <a:ext cx="419102" cy="494769"/>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115923" y="1337063"/>
              <a:ext cx="276225" cy="468826"/>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rapezoid 26"/>
            <p:cNvSpPr/>
            <p:nvPr/>
          </p:nvSpPr>
          <p:spPr>
            <a:xfrm>
              <a:off x="2420947" y="1382757"/>
              <a:ext cx="536481" cy="377191"/>
            </a:xfrm>
            <a:prstGeom prst="trapezoi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loud 27"/>
            <p:cNvSpPr/>
            <p:nvPr/>
          </p:nvSpPr>
          <p:spPr>
            <a:xfrm>
              <a:off x="2576428" y="2087626"/>
              <a:ext cx="381000" cy="304800"/>
            </a:xfrm>
            <a:prstGeom prst="cloud">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462064" y="1899030"/>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Diamond 29"/>
          <p:cNvSpPr/>
          <p:nvPr/>
        </p:nvSpPr>
        <p:spPr>
          <a:xfrm>
            <a:off x="4518829" y="2210162"/>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iamond 30"/>
          <p:cNvSpPr/>
          <p:nvPr/>
        </p:nvSpPr>
        <p:spPr>
          <a:xfrm>
            <a:off x="6415051" y="1522809"/>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a:off x="4305454" y="3017723"/>
            <a:ext cx="1962263" cy="1702708"/>
            <a:chOff x="2781453" y="2881241"/>
            <a:chExt cx="1962263" cy="1702708"/>
          </a:xfrm>
        </p:grpSpPr>
        <p:grpSp>
          <p:nvGrpSpPr>
            <p:cNvPr id="33" name="Group 32"/>
            <p:cNvGrpSpPr/>
            <p:nvPr/>
          </p:nvGrpSpPr>
          <p:grpSpPr>
            <a:xfrm>
              <a:off x="2781453" y="2899070"/>
              <a:ext cx="685800" cy="1684879"/>
              <a:chOff x="4463774" y="1899909"/>
              <a:chExt cx="685800" cy="1684879"/>
            </a:xfrm>
          </p:grpSpPr>
          <p:grpSp>
            <p:nvGrpSpPr>
              <p:cNvPr id="40" name="Group 39"/>
              <p:cNvGrpSpPr/>
              <p:nvPr/>
            </p:nvGrpSpPr>
            <p:grpSpPr>
              <a:xfrm>
                <a:off x="4532173" y="2400291"/>
                <a:ext cx="554177" cy="1184497"/>
                <a:chOff x="1336118" y="3741420"/>
                <a:chExt cx="539295" cy="1424876"/>
              </a:xfrm>
              <a:solidFill>
                <a:srgbClr val="FF3300"/>
              </a:solidFill>
            </p:grpSpPr>
            <p:sp>
              <p:nvSpPr>
                <p:cNvPr id="42" name="Rectangle 41"/>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Pie 40"/>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nvGrpSpPr>
            <p:cNvPr id="34" name="Group 33"/>
            <p:cNvGrpSpPr/>
            <p:nvPr/>
          </p:nvGrpSpPr>
          <p:grpSpPr>
            <a:xfrm>
              <a:off x="4057916" y="2881241"/>
              <a:ext cx="685800" cy="1684879"/>
              <a:chOff x="4463774" y="1899909"/>
              <a:chExt cx="685800" cy="1684879"/>
            </a:xfrm>
          </p:grpSpPr>
          <p:grpSp>
            <p:nvGrpSpPr>
              <p:cNvPr id="35" name="Group 34"/>
              <p:cNvGrpSpPr/>
              <p:nvPr/>
            </p:nvGrpSpPr>
            <p:grpSpPr>
              <a:xfrm>
                <a:off x="4532173" y="2400291"/>
                <a:ext cx="554177" cy="1184497"/>
                <a:chOff x="1336118" y="3741420"/>
                <a:chExt cx="539295" cy="1424876"/>
              </a:xfrm>
              <a:solidFill>
                <a:srgbClr val="FF3300"/>
              </a:solidFill>
            </p:grpSpPr>
            <p:sp>
              <p:nvSpPr>
                <p:cNvPr id="37" name="Rectangle 36"/>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Pie 35"/>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E</a:t>
                </a:r>
                <a:endParaRPr lang="en-US" b="1" dirty="0">
                  <a:solidFill>
                    <a:schemeClr val="tx1"/>
                  </a:solidFill>
                </a:endParaRPr>
              </a:p>
            </p:txBody>
          </p:sp>
        </p:grpSp>
      </p:grpSp>
      <p:cxnSp>
        <p:nvCxnSpPr>
          <p:cNvPr id="45" name="Straight Connector 44"/>
          <p:cNvCxnSpPr/>
          <p:nvPr/>
        </p:nvCxnSpPr>
        <p:spPr>
          <a:xfrm flipH="1">
            <a:off x="8515350" y="2414023"/>
            <a:ext cx="2034369" cy="4005262"/>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64776" y="2549895"/>
            <a:ext cx="1778474" cy="3909006"/>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9" name="Picture 4" descr="Image result for tosoh 200ii thyroid c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399" y="5492043"/>
            <a:ext cx="1512651" cy="1570488"/>
          </a:xfrm>
          <a:prstGeom prst="rect">
            <a:avLst/>
          </a:prstGeom>
          <a:noFill/>
          <a:extLst>
            <a:ext uri="{909E8E84-426E-40DD-AFC4-6F175D3DCCD1}">
              <a14:hiddenFill xmlns:a14="http://schemas.microsoft.com/office/drawing/2010/main">
                <a:solidFill>
                  <a:srgbClr val="FFFFFF"/>
                </a:solidFill>
              </a14:hiddenFill>
            </a:ext>
          </a:extLst>
        </p:spPr>
      </p:pic>
      <p:cxnSp>
        <p:nvCxnSpPr>
          <p:cNvPr id="50" name="Straight Arrow Connector 49"/>
          <p:cNvCxnSpPr/>
          <p:nvPr/>
        </p:nvCxnSpPr>
        <p:spPr>
          <a:xfrm>
            <a:off x="1733137" y="6102593"/>
            <a:ext cx="910126" cy="2161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3" name="Pie 52"/>
          <p:cNvSpPr/>
          <p:nvPr/>
        </p:nvSpPr>
        <p:spPr>
          <a:xfrm>
            <a:off x="5577229" y="3011645"/>
            <a:ext cx="727273" cy="563429"/>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ALP</a:t>
            </a:r>
            <a:endParaRPr lang="en-US" sz="1000" b="1" dirty="0">
              <a:solidFill>
                <a:schemeClr val="tx1"/>
              </a:solidFill>
            </a:endParaRPr>
          </a:p>
        </p:txBody>
      </p:sp>
      <p:sp>
        <p:nvSpPr>
          <p:cNvPr id="54" name="Pie 53"/>
          <p:cNvSpPr/>
          <p:nvPr/>
        </p:nvSpPr>
        <p:spPr>
          <a:xfrm>
            <a:off x="4296605" y="3013917"/>
            <a:ext cx="727273" cy="563429"/>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ALP</a:t>
            </a:r>
            <a:endParaRPr lang="en-US" sz="1000" b="1" dirty="0">
              <a:solidFill>
                <a:schemeClr val="tx1"/>
              </a:solidFill>
            </a:endParaRPr>
          </a:p>
        </p:txBody>
      </p:sp>
      <p:sp>
        <p:nvSpPr>
          <p:cNvPr id="55" name="Hexagon 54"/>
          <p:cNvSpPr/>
          <p:nvPr/>
        </p:nvSpPr>
        <p:spPr>
          <a:xfrm>
            <a:off x="3805666" y="2069423"/>
            <a:ext cx="6096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4-MUP</a:t>
            </a:r>
            <a:endParaRPr lang="en-US" sz="1200" b="1" dirty="0"/>
          </a:p>
        </p:txBody>
      </p:sp>
      <p:sp>
        <p:nvSpPr>
          <p:cNvPr id="56" name="Rounded Rectangle 55"/>
          <p:cNvSpPr/>
          <p:nvPr/>
        </p:nvSpPr>
        <p:spPr>
          <a:xfrm>
            <a:off x="5602681" y="2136277"/>
            <a:ext cx="1803399"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4-MU</a:t>
            </a:r>
            <a:endParaRPr lang="en-US" sz="2800" b="1" dirty="0">
              <a:solidFill>
                <a:srgbClr val="0000FF"/>
              </a:solidFill>
            </a:endParaRPr>
          </a:p>
        </p:txBody>
      </p:sp>
      <p:sp>
        <p:nvSpPr>
          <p:cNvPr id="57" name="Rounded Rectangle 56"/>
          <p:cNvSpPr/>
          <p:nvPr/>
        </p:nvSpPr>
        <p:spPr>
          <a:xfrm>
            <a:off x="7641015" y="1715693"/>
            <a:ext cx="2238144" cy="1142389"/>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EX: 372nm </a:t>
            </a:r>
          </a:p>
          <a:p>
            <a:pPr algn="ctr"/>
            <a:r>
              <a:rPr lang="en-US" sz="2800" b="1" dirty="0" smtClean="0">
                <a:solidFill>
                  <a:srgbClr val="0000FF"/>
                </a:solidFill>
              </a:rPr>
              <a:t>EM: 445nm</a:t>
            </a:r>
            <a:endParaRPr lang="en-US" sz="2800" b="1" dirty="0">
              <a:solidFill>
                <a:srgbClr val="0000FF"/>
              </a:solidFill>
            </a:endParaRPr>
          </a:p>
        </p:txBody>
      </p:sp>
      <p:sp>
        <p:nvSpPr>
          <p:cNvPr id="58" name="Oval 57"/>
          <p:cNvSpPr/>
          <p:nvPr/>
        </p:nvSpPr>
        <p:spPr>
          <a:xfrm>
            <a:off x="4343007" y="5834104"/>
            <a:ext cx="610694" cy="574531"/>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628177" y="5781784"/>
            <a:ext cx="610694" cy="574531"/>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6861220" y="5811800"/>
            <a:ext cx="610694" cy="574531"/>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329804" y="130670"/>
            <a:ext cx="8916865" cy="707886"/>
          </a:xfrm>
          <a:prstGeom prst="rect">
            <a:avLst/>
          </a:prstGeom>
        </p:spPr>
        <p:txBody>
          <a:bodyPr wrap="none">
            <a:spAutoFit/>
          </a:bodyPr>
          <a:lstStyle/>
          <a:p>
            <a:r>
              <a:rPr lang="en-US" sz="4000" dirty="0" err="1" smtClean="0">
                <a:solidFill>
                  <a:srgbClr val="7030A0"/>
                </a:solidFill>
              </a:rPr>
              <a:t>Fluorometric</a:t>
            </a:r>
            <a:r>
              <a:rPr lang="en-US" sz="4000" dirty="0" smtClean="0">
                <a:solidFill>
                  <a:srgbClr val="7030A0"/>
                </a:solidFill>
              </a:rPr>
              <a:t> enzyme immunoassay (FEIA)</a:t>
            </a:r>
            <a:endParaRPr lang="en-US" sz="4000" dirty="0">
              <a:solidFill>
                <a:srgbClr val="7030A0"/>
              </a:solidFill>
            </a:endParaRPr>
          </a:p>
        </p:txBody>
      </p:sp>
      <p:sp>
        <p:nvSpPr>
          <p:cNvPr id="62"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3757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grpId="1" nodeType="clickEffect">
                                  <p:stCondLst>
                                    <p:cond delay="0"/>
                                  </p:stCondLst>
                                  <p:childTnLst>
                                    <p:animMotion origin="layout" path="M -1.45833E-6 -2.22222E-6 L -0.01784 0.31435 " pathEditMode="relative" rAng="0" ptsTypes="AA">
                                      <p:cBhvr>
                                        <p:cTn id="17" dur="2000" fill="hold"/>
                                        <p:tgtEl>
                                          <p:spTgt spid="30"/>
                                        </p:tgtEl>
                                        <p:attrNameLst>
                                          <p:attrName>ppt_x</p:attrName>
                                          <p:attrName>ppt_y</p:attrName>
                                        </p:attrNameLst>
                                      </p:cBhvr>
                                      <p:rCtr x="-898" y="15718"/>
                                    </p:animMotion>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1" nodeType="clickEffect">
                                  <p:stCondLst>
                                    <p:cond delay="0"/>
                                  </p:stCondLst>
                                  <p:childTnLst>
                                    <p:animMotion origin="layout" path="M -2.08333E-7 -7.40741E-7 L -0.08346 0.41458 " pathEditMode="relative" rAng="0" ptsTypes="AA">
                                      <p:cBhvr>
                                        <p:cTn id="21" dur="2000" fill="hold"/>
                                        <p:tgtEl>
                                          <p:spTgt spid="31"/>
                                        </p:tgtEl>
                                        <p:attrNameLst>
                                          <p:attrName>ppt_x</p:attrName>
                                          <p:attrName>ppt_y</p:attrName>
                                        </p:attrNameLst>
                                      </p:cBhvr>
                                      <p:rCtr x="-4180" y="20718"/>
                                    </p:animMotion>
                                  </p:childTnLst>
                                </p:cTn>
                              </p:par>
                            </p:childTnLst>
                          </p:cTn>
                        </p:par>
                      </p:childTnLst>
                    </p:cTn>
                  </p:par>
                  <p:par>
                    <p:cTn id="22" fill="hold">
                      <p:stCondLst>
                        <p:cond delay="indefinite"/>
                      </p:stCondLst>
                      <p:childTnLst>
                        <p:par>
                          <p:cTn id="23" fill="hold">
                            <p:stCondLst>
                              <p:cond delay="0"/>
                            </p:stCondLst>
                            <p:childTnLst>
                              <p:par>
                                <p:cTn id="24" presetID="9" presetClass="exit" presetSubtype="0" fill="hold" nodeType="clickEffect">
                                  <p:stCondLst>
                                    <p:cond delay="0"/>
                                  </p:stCondLst>
                                  <p:childTnLst>
                                    <p:animEffect transition="out" filter="dissolve">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53" grpId="0" animBg="1"/>
      <p:bldP spid="54" grpId="0" animBg="1"/>
      <p:bldP spid="55" grpId="0" animBg="1"/>
      <p:bldP spid="56" grpId="0" animBg="1"/>
      <p:bldP spid="57" grpId="0" animBg="1"/>
      <p:bldP spid="6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1" dirty="0" err="1" smtClean="0">
                <a:solidFill>
                  <a:srgbClr val="7030A0"/>
                </a:solidFill>
              </a:rPr>
              <a:t>biomerieux</a:t>
            </a:r>
            <a:r>
              <a:rPr lang="en-US" b="1" dirty="0" smtClean="0">
                <a:solidFill>
                  <a:srgbClr val="7030A0"/>
                </a:solidFill>
              </a:rPr>
              <a:t>:       VIDAS/</a:t>
            </a:r>
            <a:r>
              <a:rPr lang="en-US" b="1" dirty="0" err="1" smtClean="0">
                <a:solidFill>
                  <a:srgbClr val="7030A0"/>
                </a:solidFill>
              </a:rPr>
              <a:t>MiniVIDAS</a:t>
            </a:r>
            <a:endParaRPr lang="en-US" b="1" dirty="0">
              <a:solidFill>
                <a:srgbClr val="7030A0"/>
              </a:solidFill>
            </a:endParaRPr>
          </a:p>
        </p:txBody>
      </p:sp>
      <p:sp>
        <p:nvSpPr>
          <p:cNvPr id="5" name="AutoShape 2" descr="http://www.biomerieux-usa.com/sites/subsidiary_us/files/styles/original/public/vidas_3_1228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364"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0704" y="2440617"/>
            <a:ext cx="3823096" cy="31213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307975" y="1690688"/>
            <a:ext cx="6974568" cy="4146393"/>
          </a:xfrm>
          <a:prstGeom prst="rect">
            <a:avLst/>
          </a:prstGeom>
        </p:spPr>
      </p:pic>
      <p:sp>
        <p:nvSpPr>
          <p:cNvPr id="8"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898452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060" y="119465"/>
            <a:ext cx="12542292" cy="1325563"/>
          </a:xfrm>
        </p:spPr>
        <p:txBody>
          <a:bodyPr>
            <a:normAutofit/>
          </a:bodyPr>
          <a:lstStyle/>
          <a:p>
            <a:r>
              <a:rPr lang="en-US" b="1" dirty="0" smtClean="0">
                <a:solidFill>
                  <a:srgbClr val="7030A0"/>
                </a:solidFill>
              </a:rPr>
              <a:t>Serology:</a:t>
            </a:r>
            <a:r>
              <a:rPr lang="en-US" sz="4800" b="1" dirty="0" smtClean="0">
                <a:solidFill>
                  <a:srgbClr val="7030A0"/>
                </a:solidFill>
              </a:rPr>
              <a:t> </a:t>
            </a:r>
            <a:r>
              <a:rPr lang="en-US" sz="3600" b="1" dirty="0" smtClean="0">
                <a:solidFill>
                  <a:srgbClr val="7030A0"/>
                </a:solidFill>
              </a:rPr>
              <a:t>diagnostic identification of antibodies in the serum</a:t>
            </a:r>
            <a:endParaRPr lang="en-US" sz="4000" b="1" dirty="0">
              <a:solidFill>
                <a:srgbClr val="7030A0"/>
              </a:solidFill>
            </a:endParaRPr>
          </a:p>
        </p:txBody>
      </p:sp>
      <p:pic>
        <p:nvPicPr>
          <p:cNvPr id="153" name="Picture 152"/>
          <p:cNvPicPr>
            <a:picLocks noChangeAspect="1"/>
          </p:cNvPicPr>
          <p:nvPr/>
        </p:nvPicPr>
        <p:blipFill rotWithShape="1">
          <a:blip r:embed="rId2"/>
          <a:srcRect l="-653" t="-1189" r="49710" b="11752"/>
          <a:stretch/>
        </p:blipFill>
        <p:spPr>
          <a:xfrm>
            <a:off x="696747" y="1310186"/>
            <a:ext cx="1758845" cy="1487606"/>
          </a:xfrm>
          <a:prstGeom prst="rect">
            <a:avLst/>
          </a:prstGeom>
        </p:spPr>
      </p:pic>
      <p:pic>
        <p:nvPicPr>
          <p:cNvPr id="154" name="Picture 153"/>
          <p:cNvPicPr>
            <a:picLocks noChangeAspect="1"/>
          </p:cNvPicPr>
          <p:nvPr/>
        </p:nvPicPr>
        <p:blipFill>
          <a:blip r:embed="rId3">
            <a:duotone>
              <a:prstClr val="black"/>
              <a:srgbClr val="00FF00">
                <a:tint val="45000"/>
                <a:satMod val="400000"/>
              </a:srgbClr>
            </a:duotone>
          </a:blip>
          <a:stretch>
            <a:fillRect/>
          </a:stretch>
        </p:blipFill>
        <p:spPr>
          <a:xfrm>
            <a:off x="1051033" y="3062368"/>
            <a:ext cx="804611" cy="1113846"/>
          </a:xfrm>
          <a:prstGeom prst="rect">
            <a:avLst/>
          </a:prstGeom>
        </p:spPr>
      </p:pic>
      <p:pic>
        <p:nvPicPr>
          <p:cNvPr id="155" name="Picture 154"/>
          <p:cNvPicPr>
            <a:picLocks noChangeAspect="1"/>
          </p:cNvPicPr>
          <p:nvPr/>
        </p:nvPicPr>
        <p:blipFill>
          <a:blip r:embed="rId4"/>
          <a:stretch>
            <a:fillRect/>
          </a:stretch>
        </p:blipFill>
        <p:spPr>
          <a:xfrm>
            <a:off x="943320" y="4675368"/>
            <a:ext cx="789945" cy="893109"/>
          </a:xfrm>
          <a:prstGeom prst="rect">
            <a:avLst/>
          </a:prstGeom>
        </p:spPr>
      </p:pic>
      <p:pic>
        <p:nvPicPr>
          <p:cNvPr id="156" name="Picture 155"/>
          <p:cNvPicPr>
            <a:picLocks noChangeAspect="1"/>
          </p:cNvPicPr>
          <p:nvPr/>
        </p:nvPicPr>
        <p:blipFill>
          <a:blip r:embed="rId5"/>
          <a:stretch>
            <a:fillRect/>
          </a:stretch>
        </p:blipFill>
        <p:spPr>
          <a:xfrm>
            <a:off x="10181229" y="4748254"/>
            <a:ext cx="1450921" cy="1561317"/>
          </a:xfrm>
          <a:prstGeom prst="rect">
            <a:avLst/>
          </a:prstGeom>
        </p:spPr>
      </p:pic>
      <p:pic>
        <p:nvPicPr>
          <p:cNvPr id="157" name="Picture 156"/>
          <p:cNvPicPr>
            <a:picLocks noChangeAspect="1"/>
          </p:cNvPicPr>
          <p:nvPr/>
        </p:nvPicPr>
        <p:blipFill>
          <a:blip r:embed="rId6"/>
          <a:stretch>
            <a:fillRect/>
          </a:stretch>
        </p:blipFill>
        <p:spPr>
          <a:xfrm>
            <a:off x="10162887" y="3016160"/>
            <a:ext cx="1469263" cy="1542422"/>
          </a:xfrm>
          <a:prstGeom prst="rect">
            <a:avLst/>
          </a:prstGeom>
        </p:spPr>
      </p:pic>
      <p:pic>
        <p:nvPicPr>
          <p:cNvPr id="158" name="Picture 157"/>
          <p:cNvPicPr>
            <a:picLocks noChangeAspect="1"/>
          </p:cNvPicPr>
          <p:nvPr/>
        </p:nvPicPr>
        <p:blipFill>
          <a:blip r:embed="rId7"/>
          <a:stretch>
            <a:fillRect/>
          </a:stretch>
        </p:blipFill>
        <p:spPr>
          <a:xfrm>
            <a:off x="10162886" y="1367023"/>
            <a:ext cx="1444317" cy="1548600"/>
          </a:xfrm>
          <a:prstGeom prst="rect">
            <a:avLst/>
          </a:prstGeom>
        </p:spPr>
      </p:pic>
      <p:pic>
        <p:nvPicPr>
          <p:cNvPr id="159" name="Picture 158"/>
          <p:cNvPicPr>
            <a:picLocks noChangeAspect="1"/>
          </p:cNvPicPr>
          <p:nvPr/>
        </p:nvPicPr>
        <p:blipFill>
          <a:blip r:embed="rId8"/>
          <a:stretch>
            <a:fillRect/>
          </a:stretch>
        </p:blipFill>
        <p:spPr>
          <a:xfrm>
            <a:off x="4178284" y="4558582"/>
            <a:ext cx="3014085" cy="1750989"/>
          </a:xfrm>
          <a:prstGeom prst="rect">
            <a:avLst/>
          </a:prstGeom>
        </p:spPr>
      </p:pic>
      <p:pic>
        <p:nvPicPr>
          <p:cNvPr id="160" name="Picture 159"/>
          <p:cNvPicPr>
            <a:picLocks noChangeAspect="1"/>
          </p:cNvPicPr>
          <p:nvPr/>
        </p:nvPicPr>
        <p:blipFill>
          <a:blip r:embed="rId9"/>
          <a:stretch>
            <a:fillRect/>
          </a:stretch>
        </p:blipFill>
        <p:spPr>
          <a:xfrm rot="9970954">
            <a:off x="4395009" y="3033160"/>
            <a:ext cx="2491064" cy="1640820"/>
          </a:xfrm>
          <a:prstGeom prst="rect">
            <a:avLst/>
          </a:prstGeom>
        </p:spPr>
      </p:pic>
      <p:pic>
        <p:nvPicPr>
          <p:cNvPr id="161" name="Picture 160"/>
          <p:cNvPicPr>
            <a:picLocks noChangeAspect="1"/>
          </p:cNvPicPr>
          <p:nvPr/>
        </p:nvPicPr>
        <p:blipFill>
          <a:blip r:embed="rId10"/>
          <a:stretch>
            <a:fillRect/>
          </a:stretch>
        </p:blipFill>
        <p:spPr>
          <a:xfrm>
            <a:off x="4235114" y="1310186"/>
            <a:ext cx="2670154" cy="1449246"/>
          </a:xfrm>
          <a:prstGeom prst="rect">
            <a:avLst/>
          </a:prstGeom>
        </p:spPr>
      </p:pic>
      <p:sp>
        <p:nvSpPr>
          <p:cNvPr id="162"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1947541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32" y="2026693"/>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 name="vid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53768" y="184245"/>
            <a:ext cx="8140889" cy="6105666"/>
          </a:xfrm>
          <a:prstGeom prst="rect">
            <a:avLst/>
          </a:prstGeom>
        </p:spPr>
      </p:pic>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4485981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301" y="242295"/>
            <a:ext cx="10515600" cy="904117"/>
          </a:xfrm>
        </p:spPr>
        <p:txBody>
          <a:bodyPr/>
          <a:lstStyle/>
          <a:p>
            <a:r>
              <a:rPr lang="en-US" b="1" dirty="0" smtClean="0">
                <a:solidFill>
                  <a:srgbClr val="7030A0"/>
                </a:solidFill>
              </a:rPr>
              <a:t>Advantages</a:t>
            </a:r>
            <a:endParaRPr lang="en-US" b="1" dirty="0">
              <a:solidFill>
                <a:srgbClr val="7030A0"/>
              </a:solidFill>
            </a:endParaRPr>
          </a:p>
        </p:txBody>
      </p:sp>
      <p:sp>
        <p:nvSpPr>
          <p:cNvPr id="3" name="Content Placeholder 2"/>
          <p:cNvSpPr>
            <a:spLocks noGrp="1"/>
          </p:cNvSpPr>
          <p:nvPr>
            <p:ph idx="1"/>
          </p:nvPr>
        </p:nvSpPr>
        <p:spPr>
          <a:xfrm>
            <a:off x="401472" y="1146412"/>
            <a:ext cx="10515600" cy="5325802"/>
          </a:xfrm>
        </p:spPr>
        <p:txBody>
          <a:bodyPr>
            <a:normAutofit fontScale="70000" lnSpcReduction="20000"/>
          </a:bodyPr>
          <a:lstStyle/>
          <a:p>
            <a:r>
              <a:rPr lang="en-US" sz="3600" dirty="0"/>
              <a:t>High MTBF: no activity </a:t>
            </a:r>
            <a:r>
              <a:rPr lang="en-US" sz="3600" dirty="0" smtClean="0"/>
              <a:t>breakdown</a:t>
            </a:r>
          </a:p>
          <a:p>
            <a:endParaRPr lang="en-US" sz="3600" dirty="0"/>
          </a:p>
          <a:p>
            <a:r>
              <a:rPr lang="en-US" sz="3600" dirty="0" smtClean="0"/>
              <a:t>No </a:t>
            </a:r>
            <a:r>
              <a:rPr lang="en-US" sz="3600" dirty="0"/>
              <a:t>warm-up </a:t>
            </a:r>
            <a:r>
              <a:rPr lang="en-US" sz="3600" dirty="0" smtClean="0"/>
              <a:t>period</a:t>
            </a:r>
          </a:p>
          <a:p>
            <a:endParaRPr lang="en-US" sz="3600" dirty="0"/>
          </a:p>
          <a:p>
            <a:r>
              <a:rPr lang="en-US" sz="3600" dirty="0"/>
              <a:t>Limited maintenance : saved technician time for added-value </a:t>
            </a:r>
            <a:r>
              <a:rPr lang="en-US" sz="3600" dirty="0" smtClean="0"/>
              <a:t>tasks</a:t>
            </a:r>
          </a:p>
          <a:p>
            <a:endParaRPr lang="en-US" sz="3600" dirty="0"/>
          </a:p>
          <a:p>
            <a:r>
              <a:rPr lang="en-US" sz="3600" dirty="0"/>
              <a:t>Easy to use: limited training </a:t>
            </a:r>
            <a:r>
              <a:rPr lang="en-US" sz="3600" dirty="0" smtClean="0"/>
              <a:t>time</a:t>
            </a:r>
          </a:p>
          <a:p>
            <a:endParaRPr lang="en-US" sz="3600" dirty="0"/>
          </a:p>
          <a:p>
            <a:r>
              <a:rPr lang="en-US" sz="3600" dirty="0"/>
              <a:t>Limited quality control and calibration </a:t>
            </a:r>
            <a:r>
              <a:rPr lang="en-US" sz="3600" dirty="0" smtClean="0"/>
              <a:t>frequency</a:t>
            </a:r>
          </a:p>
          <a:p>
            <a:endParaRPr lang="en-US" sz="3600" dirty="0"/>
          </a:p>
          <a:p>
            <a:r>
              <a:rPr lang="en-US" sz="3600" dirty="0"/>
              <a:t>No water </a:t>
            </a:r>
            <a:r>
              <a:rPr lang="en-US" sz="3600" dirty="0" smtClean="0"/>
              <a:t>needed</a:t>
            </a:r>
          </a:p>
          <a:p>
            <a:endParaRPr lang="en-US" sz="3600" dirty="0" smtClean="0"/>
          </a:p>
          <a:p>
            <a:r>
              <a:rPr lang="en-US" sz="3600" dirty="0" smtClean="0"/>
              <a:t>Emergency tests are available</a:t>
            </a:r>
            <a:endParaRPr lang="en-US" sz="3600" dirty="0"/>
          </a:p>
          <a:p>
            <a:endParaRPr lang="en-US" dirty="0"/>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441350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1" dirty="0" smtClean="0">
                <a:solidFill>
                  <a:srgbClr val="7030A0"/>
                </a:solidFill>
              </a:rPr>
              <a:t>Roche:       </a:t>
            </a:r>
            <a:r>
              <a:rPr lang="en-US" b="1" dirty="0" err="1" smtClean="0">
                <a:solidFill>
                  <a:srgbClr val="7030A0"/>
                </a:solidFill>
              </a:rPr>
              <a:t>Cobas</a:t>
            </a:r>
            <a:r>
              <a:rPr lang="en-US" b="1" dirty="0" smtClean="0">
                <a:solidFill>
                  <a:srgbClr val="7030A0"/>
                </a:solidFill>
              </a:rPr>
              <a:t> e411</a:t>
            </a:r>
            <a:endParaRPr lang="en-US" b="1" dirty="0">
              <a:solidFill>
                <a:srgbClr val="7030A0"/>
              </a:solidFill>
            </a:endParaRPr>
          </a:p>
        </p:txBody>
      </p:sp>
      <p:pic>
        <p:nvPicPr>
          <p:cNvPr id="18434" name="Picture 2" descr="Image result for cobas e4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6030" y="1367985"/>
            <a:ext cx="6974907" cy="5490015"/>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2374017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307809" y="1976121"/>
            <a:ext cx="3578765" cy="1275624"/>
            <a:chOff x="3373825" y="2514603"/>
            <a:chExt cx="2684075" cy="1275624"/>
          </a:xfrm>
        </p:grpSpPr>
        <p:sp>
          <p:nvSpPr>
            <p:cNvPr id="5" name="Hexagon 4"/>
            <p:cNvSpPr/>
            <p:nvPr/>
          </p:nvSpPr>
          <p:spPr>
            <a:xfrm>
              <a:off x="3373825" y="2673646"/>
              <a:ext cx="457200" cy="568164"/>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S</a:t>
              </a:r>
              <a:endParaRPr lang="en-US" sz="2000" b="1" dirty="0"/>
            </a:p>
          </p:txBody>
        </p:sp>
        <p:sp>
          <p:nvSpPr>
            <p:cNvPr id="6" name="Arc 5"/>
            <p:cNvSpPr/>
            <p:nvPr/>
          </p:nvSpPr>
          <p:spPr>
            <a:xfrm rot="5400000" flipV="1">
              <a:off x="3875358" y="2258745"/>
              <a:ext cx="1275624" cy="1787339"/>
            </a:xfrm>
            <a:prstGeom prst="arc">
              <a:avLst>
                <a:gd name="adj1" fmla="val 16200000"/>
                <a:gd name="adj2" fmla="val 5400000"/>
              </a:avLst>
            </a:prstGeom>
            <a:ln w="571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ounded Rectangle 6"/>
            <p:cNvSpPr/>
            <p:nvPr/>
          </p:nvSpPr>
          <p:spPr>
            <a:xfrm>
              <a:off x="4705350" y="2712310"/>
              <a:ext cx="1352550" cy="440104"/>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00FF"/>
                  </a:solidFill>
                </a:rPr>
                <a:t>Light</a:t>
              </a:r>
              <a:endParaRPr lang="en-US" sz="2800" b="1" dirty="0">
                <a:solidFill>
                  <a:srgbClr val="0000FF"/>
                </a:solidFill>
              </a:endParaRPr>
            </a:p>
          </p:txBody>
        </p:sp>
      </p:grpSp>
      <p:cxnSp>
        <p:nvCxnSpPr>
          <p:cNvPr id="8" name="Straight Connector 7"/>
          <p:cNvCxnSpPr/>
          <p:nvPr/>
        </p:nvCxnSpPr>
        <p:spPr>
          <a:xfrm>
            <a:off x="2624834" y="1965813"/>
            <a:ext cx="19653" cy="4339027"/>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3944947" y="313483"/>
            <a:ext cx="3317342" cy="1384538"/>
            <a:chOff x="2420947" y="1337063"/>
            <a:chExt cx="3317342" cy="1384538"/>
          </a:xfrm>
        </p:grpSpPr>
        <p:sp>
          <p:nvSpPr>
            <p:cNvPr id="22" name="Oval 21"/>
            <p:cNvSpPr/>
            <p:nvPr/>
          </p:nvSpPr>
          <p:spPr>
            <a:xfrm>
              <a:off x="4408864" y="1951499"/>
              <a:ext cx="552450" cy="377191"/>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gular Pentagon 22"/>
            <p:cNvSpPr/>
            <p:nvPr/>
          </p:nvSpPr>
          <p:spPr>
            <a:xfrm>
              <a:off x="4899738" y="2344410"/>
              <a:ext cx="646020" cy="377191"/>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apezoid 23"/>
            <p:cNvSpPr/>
            <p:nvPr/>
          </p:nvSpPr>
          <p:spPr>
            <a:xfrm>
              <a:off x="3616537" y="1529253"/>
              <a:ext cx="647700" cy="377191"/>
            </a:xfrm>
            <a:prstGeom prst="trapezoi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Moon 24"/>
            <p:cNvSpPr/>
            <p:nvPr/>
          </p:nvSpPr>
          <p:spPr>
            <a:xfrm rot="5400000">
              <a:off x="3848365" y="2049793"/>
              <a:ext cx="419102" cy="494769"/>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115923" y="1337063"/>
              <a:ext cx="276225" cy="468826"/>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rapezoid 26"/>
            <p:cNvSpPr/>
            <p:nvPr/>
          </p:nvSpPr>
          <p:spPr>
            <a:xfrm>
              <a:off x="2420947" y="1382757"/>
              <a:ext cx="536481" cy="377191"/>
            </a:xfrm>
            <a:prstGeom prst="trapezoi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loud 27"/>
            <p:cNvSpPr/>
            <p:nvPr/>
          </p:nvSpPr>
          <p:spPr>
            <a:xfrm>
              <a:off x="2576428" y="2087626"/>
              <a:ext cx="381000" cy="304800"/>
            </a:xfrm>
            <a:prstGeom prst="cloud">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462064" y="1899030"/>
              <a:ext cx="276225" cy="377191"/>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Diamond 29"/>
          <p:cNvSpPr/>
          <p:nvPr/>
        </p:nvSpPr>
        <p:spPr>
          <a:xfrm>
            <a:off x="4518829" y="1050100"/>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iamond 30"/>
          <p:cNvSpPr/>
          <p:nvPr/>
        </p:nvSpPr>
        <p:spPr>
          <a:xfrm>
            <a:off x="6415051" y="362747"/>
            <a:ext cx="584583" cy="687353"/>
          </a:xfrm>
          <a:prstGeom prst="diamond">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rot="16200000">
            <a:off x="4138841" y="3396348"/>
            <a:ext cx="1962263" cy="1702708"/>
            <a:chOff x="2781453" y="2881241"/>
            <a:chExt cx="1962263" cy="1702708"/>
          </a:xfrm>
        </p:grpSpPr>
        <p:grpSp>
          <p:nvGrpSpPr>
            <p:cNvPr id="33" name="Group 32"/>
            <p:cNvGrpSpPr/>
            <p:nvPr/>
          </p:nvGrpSpPr>
          <p:grpSpPr>
            <a:xfrm>
              <a:off x="2781453" y="2899070"/>
              <a:ext cx="685800" cy="1684879"/>
              <a:chOff x="4463774" y="1899909"/>
              <a:chExt cx="685800" cy="1684879"/>
            </a:xfrm>
          </p:grpSpPr>
          <p:grpSp>
            <p:nvGrpSpPr>
              <p:cNvPr id="40" name="Group 39"/>
              <p:cNvGrpSpPr/>
              <p:nvPr/>
            </p:nvGrpSpPr>
            <p:grpSpPr>
              <a:xfrm>
                <a:off x="4532173" y="2400291"/>
                <a:ext cx="554177" cy="1184497"/>
                <a:chOff x="1336118" y="3741420"/>
                <a:chExt cx="539295" cy="1424876"/>
              </a:xfrm>
              <a:solidFill>
                <a:srgbClr val="FF3300"/>
              </a:solidFill>
            </p:grpSpPr>
            <p:sp>
              <p:nvSpPr>
                <p:cNvPr id="42" name="Rectangle 41"/>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Pie 40"/>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B</a:t>
                </a:r>
                <a:endParaRPr lang="en-US" b="1" dirty="0">
                  <a:solidFill>
                    <a:schemeClr val="tx1"/>
                  </a:solidFill>
                </a:endParaRPr>
              </a:p>
            </p:txBody>
          </p:sp>
        </p:grpSp>
        <p:grpSp>
          <p:nvGrpSpPr>
            <p:cNvPr id="34" name="Group 33"/>
            <p:cNvGrpSpPr/>
            <p:nvPr/>
          </p:nvGrpSpPr>
          <p:grpSpPr>
            <a:xfrm>
              <a:off x="4057916" y="2881241"/>
              <a:ext cx="685800" cy="1684879"/>
              <a:chOff x="4463774" y="1899909"/>
              <a:chExt cx="685800" cy="1684879"/>
            </a:xfrm>
          </p:grpSpPr>
          <p:grpSp>
            <p:nvGrpSpPr>
              <p:cNvPr id="35" name="Group 34"/>
              <p:cNvGrpSpPr/>
              <p:nvPr/>
            </p:nvGrpSpPr>
            <p:grpSpPr>
              <a:xfrm>
                <a:off x="4532173" y="2400291"/>
                <a:ext cx="554177" cy="1184497"/>
                <a:chOff x="1336118" y="3741420"/>
                <a:chExt cx="539295" cy="1424876"/>
              </a:xfrm>
              <a:solidFill>
                <a:srgbClr val="FF3300"/>
              </a:solidFill>
            </p:grpSpPr>
            <p:sp>
              <p:nvSpPr>
                <p:cNvPr id="37" name="Rectangle 36"/>
                <p:cNvSpPr/>
                <p:nvPr/>
              </p:nvSpPr>
              <p:spPr>
                <a:xfrm rot="19404347">
                  <a:off x="1723013" y="4474395"/>
                  <a:ext cx="152400" cy="6780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rot="2195653" flipH="1">
                  <a:off x="1336118" y="4471680"/>
                  <a:ext cx="152400" cy="694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488948" y="3741420"/>
                  <a:ext cx="228600" cy="838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Pie 35"/>
              <p:cNvSpPr/>
              <p:nvPr/>
            </p:nvSpPr>
            <p:spPr>
              <a:xfrm>
                <a:off x="4463774" y="1899909"/>
                <a:ext cx="685800" cy="500382"/>
              </a:xfrm>
              <a:prstGeom prst="pie">
                <a:avLst>
                  <a:gd name="adj1" fmla="val 2137777"/>
                  <a:gd name="adj2" fmla="val 20073036"/>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B</a:t>
                </a:r>
                <a:endParaRPr lang="en-US" b="1" dirty="0">
                  <a:solidFill>
                    <a:schemeClr val="tx1"/>
                  </a:solidFill>
                </a:endParaRPr>
              </a:p>
            </p:txBody>
          </p:sp>
        </p:grpSp>
      </p:grpSp>
      <p:cxnSp>
        <p:nvCxnSpPr>
          <p:cNvPr id="45" name="Straight Connector 44"/>
          <p:cNvCxnSpPr/>
          <p:nvPr/>
        </p:nvCxnSpPr>
        <p:spPr>
          <a:xfrm flipH="1" flipV="1">
            <a:off x="2631863" y="6273342"/>
            <a:ext cx="1581324" cy="40030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583195" y="1674221"/>
            <a:ext cx="1517233" cy="33983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4768843" y="-60722"/>
            <a:ext cx="1332801" cy="707886"/>
          </a:xfrm>
          <a:prstGeom prst="rect">
            <a:avLst/>
          </a:prstGeom>
        </p:spPr>
        <p:txBody>
          <a:bodyPr wrap="none">
            <a:spAutoFit/>
          </a:bodyPr>
          <a:lstStyle/>
          <a:p>
            <a:r>
              <a:rPr lang="en-US" sz="4000" dirty="0" smtClean="0">
                <a:solidFill>
                  <a:srgbClr val="7030A0"/>
                </a:solidFill>
              </a:rPr>
              <a:t>ECLIA</a:t>
            </a:r>
            <a:endParaRPr lang="en-US" sz="4000" dirty="0">
              <a:solidFill>
                <a:srgbClr val="7030A0"/>
              </a:solidFill>
            </a:endParaRPr>
          </a:p>
        </p:txBody>
      </p:sp>
      <p:grpSp>
        <p:nvGrpSpPr>
          <p:cNvPr id="62" name="Group 61"/>
          <p:cNvGrpSpPr/>
          <p:nvPr/>
        </p:nvGrpSpPr>
        <p:grpSpPr>
          <a:xfrm rot="5400000">
            <a:off x="6139831" y="3396394"/>
            <a:ext cx="1962263" cy="1702708"/>
            <a:chOff x="2781453" y="2881241"/>
            <a:chExt cx="1962263" cy="1702708"/>
          </a:xfrm>
        </p:grpSpPr>
        <p:grpSp>
          <p:nvGrpSpPr>
            <p:cNvPr id="63" name="Group 62"/>
            <p:cNvGrpSpPr/>
            <p:nvPr/>
          </p:nvGrpSpPr>
          <p:grpSpPr>
            <a:xfrm>
              <a:off x="2781453" y="2899071"/>
              <a:ext cx="685800" cy="1684878"/>
              <a:chOff x="4463774" y="1899910"/>
              <a:chExt cx="685800" cy="1684878"/>
            </a:xfrm>
          </p:grpSpPr>
          <p:grpSp>
            <p:nvGrpSpPr>
              <p:cNvPr id="70" name="Group 69"/>
              <p:cNvGrpSpPr/>
              <p:nvPr/>
            </p:nvGrpSpPr>
            <p:grpSpPr>
              <a:xfrm>
                <a:off x="4532173" y="2400291"/>
                <a:ext cx="554177" cy="1184497"/>
                <a:chOff x="1336118" y="3741420"/>
                <a:chExt cx="539295" cy="1424876"/>
              </a:xfrm>
              <a:solidFill>
                <a:srgbClr val="FF3300"/>
              </a:solidFill>
            </p:grpSpPr>
            <p:sp>
              <p:nvSpPr>
                <p:cNvPr id="72" name="Rectangle 71"/>
                <p:cNvSpPr/>
                <p:nvPr/>
              </p:nvSpPr>
              <p:spPr>
                <a:xfrm rot="19404347">
                  <a:off x="1723013" y="4474395"/>
                  <a:ext cx="152400" cy="67807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73" name="Rectangle 72"/>
                <p:cNvSpPr/>
                <p:nvPr/>
              </p:nvSpPr>
              <p:spPr>
                <a:xfrm rot="2195653" flipH="1">
                  <a:off x="1336118" y="4471680"/>
                  <a:ext cx="152400" cy="69461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74" name="Rectangle 73"/>
                <p:cNvSpPr/>
                <p:nvPr/>
              </p:nvSpPr>
              <p:spPr>
                <a:xfrm>
                  <a:off x="1488948" y="3741420"/>
                  <a:ext cx="228600" cy="838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grpSp>
          <p:sp>
            <p:nvSpPr>
              <p:cNvPr id="71" name="Pie 70"/>
              <p:cNvSpPr/>
              <p:nvPr/>
            </p:nvSpPr>
            <p:spPr>
              <a:xfrm>
                <a:off x="4463774" y="1899910"/>
                <a:ext cx="685800" cy="500382"/>
              </a:xfrm>
              <a:prstGeom prst="pie">
                <a:avLst>
                  <a:gd name="adj1" fmla="val 2137777"/>
                  <a:gd name="adj2" fmla="val 20073036"/>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RU</a:t>
                </a:r>
                <a:endParaRPr lang="en-US" sz="1100" b="1" dirty="0">
                  <a:solidFill>
                    <a:schemeClr val="tx1"/>
                  </a:solidFill>
                </a:endParaRPr>
              </a:p>
            </p:txBody>
          </p:sp>
        </p:grpSp>
        <p:grpSp>
          <p:nvGrpSpPr>
            <p:cNvPr id="64" name="Group 63"/>
            <p:cNvGrpSpPr/>
            <p:nvPr/>
          </p:nvGrpSpPr>
          <p:grpSpPr>
            <a:xfrm>
              <a:off x="4057916" y="2881241"/>
              <a:ext cx="685800" cy="1684879"/>
              <a:chOff x="4463774" y="1899909"/>
              <a:chExt cx="685800" cy="1684879"/>
            </a:xfrm>
          </p:grpSpPr>
          <p:grpSp>
            <p:nvGrpSpPr>
              <p:cNvPr id="65" name="Group 64"/>
              <p:cNvGrpSpPr/>
              <p:nvPr/>
            </p:nvGrpSpPr>
            <p:grpSpPr>
              <a:xfrm>
                <a:off x="4532173" y="2400291"/>
                <a:ext cx="554177" cy="1184497"/>
                <a:chOff x="1336118" y="3741420"/>
                <a:chExt cx="539295" cy="1424876"/>
              </a:xfrm>
              <a:solidFill>
                <a:srgbClr val="FF3300"/>
              </a:solidFill>
            </p:grpSpPr>
            <p:sp>
              <p:nvSpPr>
                <p:cNvPr id="67" name="Rectangle 66"/>
                <p:cNvSpPr/>
                <p:nvPr/>
              </p:nvSpPr>
              <p:spPr>
                <a:xfrm rot="19404347">
                  <a:off x="1723013" y="4474395"/>
                  <a:ext cx="152400" cy="67807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68" name="Rectangle 67"/>
                <p:cNvSpPr/>
                <p:nvPr/>
              </p:nvSpPr>
              <p:spPr>
                <a:xfrm rot="2195653" flipH="1">
                  <a:off x="1336118" y="4471680"/>
                  <a:ext cx="152400" cy="69461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69" name="Rectangle 68"/>
                <p:cNvSpPr/>
                <p:nvPr/>
              </p:nvSpPr>
              <p:spPr>
                <a:xfrm>
                  <a:off x="1488948" y="3741420"/>
                  <a:ext cx="228600" cy="838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grpSp>
          <p:sp>
            <p:nvSpPr>
              <p:cNvPr id="66" name="Pie 65"/>
              <p:cNvSpPr/>
              <p:nvPr/>
            </p:nvSpPr>
            <p:spPr>
              <a:xfrm>
                <a:off x="4463774" y="1899909"/>
                <a:ext cx="685800" cy="500382"/>
              </a:xfrm>
              <a:prstGeom prst="pie">
                <a:avLst>
                  <a:gd name="adj1" fmla="val 2137777"/>
                  <a:gd name="adj2" fmla="val 20073036"/>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RU</a:t>
                </a:r>
                <a:endParaRPr lang="en-US" sz="1100" b="1" dirty="0">
                  <a:solidFill>
                    <a:schemeClr val="tx1"/>
                  </a:solidFill>
                </a:endParaRPr>
              </a:p>
            </p:txBody>
          </p:sp>
        </p:grpSp>
      </p:grpSp>
      <p:sp>
        <p:nvSpPr>
          <p:cNvPr id="75" name="Hexagon 74"/>
          <p:cNvSpPr/>
          <p:nvPr/>
        </p:nvSpPr>
        <p:spPr>
          <a:xfrm>
            <a:off x="3355984" y="3205426"/>
            <a:ext cx="963025" cy="92666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chemeClr val="tx1"/>
                </a:solidFill>
              </a:rPr>
              <a:t>Strp</a:t>
            </a:r>
            <a:endParaRPr lang="en-US" b="1" dirty="0">
              <a:solidFill>
                <a:schemeClr val="tx1"/>
              </a:solidFill>
            </a:endParaRPr>
          </a:p>
        </p:txBody>
      </p:sp>
      <p:sp>
        <p:nvSpPr>
          <p:cNvPr id="76" name="Hexagon 75"/>
          <p:cNvSpPr/>
          <p:nvPr/>
        </p:nvSpPr>
        <p:spPr>
          <a:xfrm>
            <a:off x="3358063" y="4436249"/>
            <a:ext cx="963025" cy="92666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chemeClr val="tx1"/>
                </a:solidFill>
              </a:rPr>
              <a:t>Strp</a:t>
            </a:r>
            <a:endParaRPr lang="en-US" sz="1200" b="1" dirty="0">
              <a:solidFill>
                <a:schemeClr val="tx1"/>
              </a:solidFill>
            </a:endParaRPr>
          </a:p>
        </p:txBody>
      </p:sp>
      <p:sp>
        <p:nvSpPr>
          <p:cNvPr id="77" name="Oval 76"/>
          <p:cNvSpPr/>
          <p:nvPr/>
        </p:nvSpPr>
        <p:spPr>
          <a:xfrm>
            <a:off x="3219555" y="3026598"/>
            <a:ext cx="659399" cy="507240"/>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3219555" y="4213702"/>
            <a:ext cx="659399" cy="507240"/>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122120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1" nodeType="clickEffect">
                                  <p:stCondLst>
                                    <p:cond delay="0"/>
                                  </p:stCondLst>
                                  <p:childTnLst>
                                    <p:animMotion origin="layout" path="M 2.91667E-6 -1.85185E-6 L 2.91667E-6 0.00023 C 0.00299 0.00579 0.00573 0.0125 0.00911 0.01806 C 0.01015 0.02037 0.01185 0.02084 0.01289 0.02269 C 0.01406 0.02477 0.01432 0.02778 0.01562 0.02963 C 0.01705 0.03241 0.01927 0.03403 0.02083 0.03658 C 0.02187 0.03843 0.02239 0.04121 0.0233 0.04352 C 0.02474 0.04653 0.02578 0.05 0.02734 0.05278 C 0.0306 0.05926 0.03476 0.06459 0.03776 0.0713 C 0.03945 0.075 0.04127 0.07871 0.04297 0.08287 C 0.04388 0.08496 0.04466 0.08773 0.04557 0.08982 C 0.05703 0.1132 0.04453 0.08334 0.05612 0.11042 C 0.05794 0.11459 0.06159 0.12546 0.06263 0.12894 C 0.06354 0.13195 0.06432 0.13519 0.06523 0.1382 C 0.06588 0.14051 0.06705 0.14259 0.06771 0.14514 C 0.06823 0.14746 0.06862 0.14954 0.06914 0.15209 C 0.07174 0.16435 0.07213 0.16389 0.07435 0.17732 C 0.07539 0.18334 0.07539 0.19005 0.07708 0.19584 L 0.08476 0.22338 C 0.08567 0.22662 0.08633 0.22986 0.08737 0.23287 C 0.08919 0.2375 0.0914 0.24167 0.09271 0.24653 C 0.09349 0.24977 0.09427 0.25278 0.09531 0.25556 C 0.097 0.26042 0.10052 0.26968 0.10052 0.26991 C 0.10208 0.28102 0.10208 0.28148 0.10442 0.29514 C 0.10481 0.29722 0.10521 0.29954 0.10573 0.30185 C 0.10651 0.30509 0.10807 0.30764 0.10833 0.31111 C 0.10885 0.31621 0.10833 0.32199 0.10833 0.32732 L 0.10833 0.32963 L 0.10833 0.33009 " pathEditMode="relative" rAng="0" ptsTypes="AAAAAAAAAAAAAAAAAAAAAAAAAAAAA">
                                      <p:cBhvr>
                                        <p:cTn id="22" dur="2000" fill="hold"/>
                                        <p:tgtEl>
                                          <p:spTgt spid="30"/>
                                        </p:tgtEl>
                                        <p:attrNameLst>
                                          <p:attrName>ppt_x</p:attrName>
                                          <p:attrName>ppt_y</p:attrName>
                                        </p:attrNameLst>
                                      </p:cBhvr>
                                      <p:rCtr x="5430" y="16505"/>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1" nodeType="clickEffect">
                                  <p:stCondLst>
                                    <p:cond delay="0"/>
                                  </p:stCondLst>
                                  <p:childTnLst>
                                    <p:animMotion origin="layout" path="M 0 0 L 0 0 C -0.00299 0.00463 -0.00638 0.00856 -0.00898 0.01389 C -0.00976 0.01528 -0.0095 0.01805 -0.01015 0.01968 C -0.01133 0.02338 -0.01471 0.0294 -0.01575 0.0338 C -0.0194 0.04768 -0.02096 0.05324 -0.02252 0.06551 C -0.02331 0.07222 -0.02383 0.07893 -0.02474 0.08542 C -0.02643 0.09884 -0.03034 0.12523 -0.03034 0.12523 C -0.03333 0.18981 -0.0289 0.0919 -0.03255 0.19699 C -0.0332 0.21343 -0.03437 0.23009 -0.03476 0.24676 C -0.03515 0.26134 -0.03542 0.27593 -0.03594 0.29051 C -0.03607 0.29514 -0.03685 0.29977 -0.03711 0.3044 C -0.0375 0.31296 -0.0375 0.32153 -0.03815 0.33032 C -0.03828 0.33241 -0.03893 0.33426 -0.03932 0.33611 C -0.03971 0.33889 -0.03997 0.34143 -0.04036 0.34421 C -0.04075 0.36018 -0.04062 0.37616 -0.04154 0.3919 C -0.0418 0.39676 -0.0431 0.40116 -0.04375 0.40579 C -0.04414 0.40856 -0.04453 0.41111 -0.04492 0.41389 C -0.04531 0.41921 -0.04557 0.42454 -0.04596 0.42963 C -0.04622 0.43241 -0.04687 0.43495 -0.04713 0.43773 C -0.04765 0.44305 -0.04779 0.44838 -0.04831 0.4537 C -0.04896 0.46157 -0.04974 0.46944 -0.05052 0.47755 C -0.05182 0.49213 -0.05104 0.48542 -0.05273 0.49745 C -0.05234 0.51991 -0.05404 0.55023 -0.05052 0.575 C -0.05026 0.57708 -0.04987 0.57917 -0.04935 0.58102 C -0.04883 0.5831 -0.04792 0.58495 -0.04713 0.58704 C -0.04505 0.60139 -0.04596 0.59213 -0.04596 0.61481 L -0.04596 0.61481 L -0.04596 0.6169 " pathEditMode="relative" ptsTypes="AAAAAAAAAAAAAAAAAAAAAAAAAAAAA">
                                      <p:cBhvr>
                                        <p:cTn id="26" dur="2000" fill="hold"/>
                                        <p:tgtEl>
                                          <p:spTgt spid="31"/>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61" grpId="0"/>
      <p:bldP spid="75" grpId="0" animBg="1"/>
      <p:bldP spid="76" grpId="0" animBg="1"/>
      <p:bldP spid="77" grpId="0" animBg="1"/>
      <p:bldP spid="7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552" y="201352"/>
            <a:ext cx="10515600" cy="1325563"/>
          </a:xfrm>
        </p:spPr>
        <p:txBody>
          <a:bodyPr/>
          <a:lstStyle/>
          <a:p>
            <a:pPr algn="ctr"/>
            <a:r>
              <a:rPr lang="en-US" b="1" dirty="0">
                <a:solidFill>
                  <a:srgbClr val="7030A0"/>
                </a:solidFill>
              </a:rPr>
              <a:t>Technology </a:t>
            </a:r>
            <a:r>
              <a:rPr lang="en-US" b="1" dirty="0" err="1">
                <a:solidFill>
                  <a:srgbClr val="7030A0"/>
                </a:solidFill>
              </a:rPr>
              <a:t>Elecsys</a:t>
            </a:r>
            <a:r>
              <a:rPr lang="en-US" b="1" dirty="0">
                <a:solidFill>
                  <a:srgbClr val="7030A0"/>
                </a:solidFill>
              </a:rPr>
              <a:t>® ECL</a:t>
            </a:r>
            <a:r>
              <a:rPr lang="en-US" b="1" i="1" dirty="0"/>
              <a:t/>
            </a:r>
            <a:br>
              <a:rPr lang="en-US" b="1" i="1" dirty="0"/>
            </a:br>
            <a:endParaRPr lang="en-US" dirty="0"/>
          </a:p>
        </p:txBody>
      </p:sp>
      <p:pic>
        <p:nvPicPr>
          <p:cNvPr id="4" name="COB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14149" y="1009934"/>
            <a:ext cx="10604311" cy="5414964"/>
          </a:xfrm>
          <a:prstGeom prst="rect">
            <a:avLst/>
          </a:prstGeom>
        </p:spPr>
      </p:pic>
      <p:sp>
        <p:nvSpPr>
          <p:cNvPr id="5"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9297188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030A0"/>
                </a:solidFill>
              </a:rPr>
              <a:t>Test Principles</a:t>
            </a:r>
            <a:endParaRPr lang="en-US" dirty="0">
              <a:solidFill>
                <a:srgbClr val="7030A0"/>
              </a:solidFill>
            </a:endParaRPr>
          </a:p>
        </p:txBody>
      </p:sp>
      <p:sp>
        <p:nvSpPr>
          <p:cNvPr id="3" name="Content Placeholder 2"/>
          <p:cNvSpPr>
            <a:spLocks noGrp="1"/>
          </p:cNvSpPr>
          <p:nvPr>
            <p:ph idx="1"/>
          </p:nvPr>
        </p:nvSpPr>
        <p:spPr>
          <a:xfrm>
            <a:off x="436728" y="1825625"/>
            <a:ext cx="11755272" cy="4351338"/>
          </a:xfrm>
        </p:spPr>
        <p:txBody>
          <a:bodyPr>
            <a:normAutofit lnSpcReduction="10000"/>
          </a:bodyPr>
          <a:lstStyle/>
          <a:p>
            <a:r>
              <a:rPr lang="en-US" b="1" dirty="0" smtClean="0">
                <a:solidFill>
                  <a:srgbClr val="7030A0"/>
                </a:solidFill>
              </a:rPr>
              <a:t>Competitive ,</a:t>
            </a:r>
            <a:r>
              <a:rPr lang="en-US" dirty="0" smtClean="0"/>
              <a:t>   </a:t>
            </a:r>
            <a:r>
              <a:rPr lang="en-US" dirty="0" err="1" smtClean="0"/>
              <a:t>analytes</a:t>
            </a:r>
            <a:r>
              <a:rPr lang="en-US" dirty="0" smtClean="0"/>
              <a:t> </a:t>
            </a:r>
            <a:r>
              <a:rPr lang="en-US" dirty="0"/>
              <a:t>of low molecular weight </a:t>
            </a:r>
          </a:p>
          <a:p>
            <a:pPr marL="0" indent="0">
              <a:buNone/>
            </a:pPr>
            <a:r>
              <a:rPr lang="it-IT" dirty="0"/>
              <a:t> </a:t>
            </a:r>
            <a:r>
              <a:rPr lang="it-IT" dirty="0" smtClean="0"/>
              <a:t>   FT</a:t>
            </a:r>
            <a:r>
              <a:rPr lang="it-IT" baseline="30000" dirty="0" smtClean="0"/>
              <a:t>3</a:t>
            </a:r>
            <a:r>
              <a:rPr lang="it-IT" dirty="0"/>
              <a:t>, FT</a:t>
            </a:r>
            <a:r>
              <a:rPr lang="it-IT" baseline="30000" dirty="0"/>
              <a:t>4</a:t>
            </a:r>
            <a:r>
              <a:rPr lang="it-IT" dirty="0"/>
              <a:t>, Cortisol, Testosterone, Estradiol </a:t>
            </a:r>
            <a:endParaRPr lang="en-US" dirty="0"/>
          </a:p>
          <a:p>
            <a:endParaRPr lang="en-US" dirty="0" smtClean="0"/>
          </a:p>
          <a:p>
            <a:r>
              <a:rPr lang="en-US" b="1" dirty="0" smtClean="0">
                <a:solidFill>
                  <a:srgbClr val="7030A0"/>
                </a:solidFill>
              </a:rPr>
              <a:t>Sandwich,</a:t>
            </a:r>
            <a:r>
              <a:rPr lang="en-US" dirty="0" smtClean="0"/>
              <a:t> high molecular weight </a:t>
            </a:r>
            <a:r>
              <a:rPr lang="en-US" dirty="0" err="1" smtClean="0"/>
              <a:t>analytes</a:t>
            </a:r>
            <a:r>
              <a:rPr lang="en-US" dirty="0" smtClean="0"/>
              <a:t> such as, </a:t>
            </a:r>
          </a:p>
          <a:p>
            <a:pPr marL="0" indent="0">
              <a:buNone/>
            </a:pPr>
            <a:r>
              <a:rPr lang="en-US" dirty="0"/>
              <a:t> </a:t>
            </a:r>
            <a:r>
              <a:rPr lang="en-US" dirty="0" smtClean="0"/>
              <a:t>    TSH, FSH, LH</a:t>
            </a:r>
          </a:p>
          <a:p>
            <a:pPr marL="0" indent="0">
              <a:buNone/>
            </a:pPr>
            <a:endParaRPr lang="en-US" dirty="0" smtClean="0"/>
          </a:p>
          <a:p>
            <a:r>
              <a:rPr lang="en-US" b="1" dirty="0" smtClean="0">
                <a:solidFill>
                  <a:srgbClr val="7030A0"/>
                </a:solidFill>
              </a:rPr>
              <a:t>Bridging,</a:t>
            </a:r>
            <a:r>
              <a:rPr lang="en-US" dirty="0" smtClean="0"/>
              <a:t> </a:t>
            </a:r>
            <a:r>
              <a:rPr lang="en-US" dirty="0"/>
              <a:t>similar to the sandwich principle, except that the assay is designed to detect antibodies, not </a:t>
            </a:r>
            <a:r>
              <a:rPr lang="en-US" dirty="0" smtClean="0"/>
              <a:t>antigens</a:t>
            </a:r>
            <a:endParaRPr lang="en-US" dirty="0"/>
          </a:p>
          <a:p>
            <a:pPr marL="0" indent="0">
              <a:buNone/>
            </a:pPr>
            <a:r>
              <a:rPr lang="en-US" dirty="0" smtClean="0"/>
              <a:t>    </a:t>
            </a:r>
            <a:r>
              <a:rPr lang="en-US" dirty="0" err="1" smtClean="0"/>
              <a:t>IgG</a:t>
            </a:r>
            <a:r>
              <a:rPr lang="en-US" dirty="0"/>
              <a:t>, </a:t>
            </a:r>
            <a:r>
              <a:rPr lang="en-US" dirty="0" err="1" smtClean="0"/>
              <a:t>IgM</a:t>
            </a:r>
            <a:r>
              <a:rPr lang="en-US" dirty="0" smtClean="0"/>
              <a:t>, IgA </a:t>
            </a:r>
            <a:endParaRPr lang="en-US" dirty="0"/>
          </a:p>
          <a:p>
            <a:endParaRPr lang="en-US" dirty="0" smtClean="0"/>
          </a:p>
          <a:p>
            <a:endParaRPr lang="en-US" dirty="0"/>
          </a:p>
          <a:p>
            <a:endParaRPr lang="en-US" dirty="0"/>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3031374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Advantages:</a:t>
            </a:r>
            <a:endParaRPr lang="en-US" b="1" dirty="0">
              <a:solidFill>
                <a:srgbClr val="7030A0"/>
              </a:solidFill>
            </a:endParaRPr>
          </a:p>
        </p:txBody>
      </p:sp>
      <p:sp>
        <p:nvSpPr>
          <p:cNvPr id="3" name="Content Placeholder 2"/>
          <p:cNvSpPr>
            <a:spLocks noGrp="1"/>
          </p:cNvSpPr>
          <p:nvPr>
            <p:ph idx="1"/>
          </p:nvPr>
        </p:nvSpPr>
        <p:spPr>
          <a:xfrm>
            <a:off x="838200" y="1197828"/>
            <a:ext cx="10515600" cy="5325802"/>
          </a:xfrm>
        </p:spPr>
        <p:txBody>
          <a:bodyPr>
            <a:normAutofit/>
          </a:bodyPr>
          <a:lstStyle/>
          <a:p>
            <a:pPr marL="0" indent="0">
              <a:buNone/>
            </a:pPr>
            <a:endParaRPr lang="en-US" dirty="0"/>
          </a:p>
          <a:p>
            <a:pPr marL="0" indent="0" fontAlgn="base">
              <a:buNone/>
            </a:pPr>
            <a:r>
              <a:rPr lang="en-US" dirty="0"/>
              <a:t>• High sensitivity for patient-friendly low sample volumes and fast results due to short turnaround </a:t>
            </a:r>
            <a:r>
              <a:rPr lang="en-US" dirty="0" smtClean="0"/>
              <a:t>times</a:t>
            </a:r>
          </a:p>
          <a:p>
            <a:pPr fontAlgn="base"/>
            <a:endParaRPr lang="en-US" dirty="0"/>
          </a:p>
          <a:p>
            <a:pPr fontAlgn="base"/>
            <a:r>
              <a:rPr lang="en-US" dirty="0"/>
              <a:t>Broad measuring range for fewer repeats and a streamlined </a:t>
            </a:r>
            <a:r>
              <a:rPr lang="en-US" dirty="0" smtClean="0"/>
              <a:t>workflow</a:t>
            </a:r>
          </a:p>
          <a:p>
            <a:pPr fontAlgn="base"/>
            <a:endParaRPr lang="en-US" dirty="0"/>
          </a:p>
          <a:p>
            <a:pPr fontAlgn="base"/>
            <a:r>
              <a:rPr lang="en-US" dirty="0"/>
              <a:t>High precision over the entire measuring range for reliable </a:t>
            </a:r>
            <a:r>
              <a:rPr lang="en-US" dirty="0" smtClean="0"/>
              <a:t>results</a:t>
            </a:r>
          </a:p>
          <a:p>
            <a:pPr fontAlgn="base"/>
            <a:endParaRPr lang="en-US" dirty="0"/>
          </a:p>
          <a:p>
            <a:pPr fontAlgn="base"/>
            <a:r>
              <a:rPr lang="en-US" dirty="0"/>
              <a:t>Can be used to detect all </a:t>
            </a:r>
            <a:r>
              <a:rPr lang="en-US" dirty="0" err="1"/>
              <a:t>analytes</a:t>
            </a:r>
            <a:r>
              <a:rPr lang="en-US" dirty="0"/>
              <a:t> for a broad assay menu including innovative markers</a:t>
            </a:r>
          </a:p>
          <a:p>
            <a:endParaRPr lang="en-US" dirty="0"/>
          </a:p>
        </p:txBody>
      </p:sp>
    </p:spTree>
    <p:extLst>
      <p:ext uri="{BB962C8B-B14F-4D97-AF65-F5344CB8AC3E}">
        <p14:creationId xmlns:p14="http://schemas.microsoft.com/office/powerpoint/2010/main" val="37796792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7030A0"/>
                </a:solidFill>
              </a:rPr>
              <a:t>Serological Tests in Medical labs</a:t>
            </a:r>
            <a:r>
              <a:rPr lang="fa-IR" dirty="0" smtClean="0"/>
              <a:t/>
            </a:r>
            <a:br>
              <a:rPr lang="fa-IR" dirty="0" smtClean="0"/>
            </a:br>
            <a:endParaRPr lang="en-US" dirty="0"/>
          </a:p>
        </p:txBody>
      </p:sp>
      <p:sp>
        <p:nvSpPr>
          <p:cNvPr id="3" name="Content Placeholder 2"/>
          <p:cNvSpPr>
            <a:spLocks noGrp="1"/>
          </p:cNvSpPr>
          <p:nvPr>
            <p:ph idx="1"/>
          </p:nvPr>
        </p:nvSpPr>
        <p:spPr>
          <a:xfrm>
            <a:off x="838200" y="2156346"/>
            <a:ext cx="10515600" cy="4020617"/>
          </a:xfrm>
        </p:spPr>
        <p:txBody>
          <a:bodyPr>
            <a:normAutofit/>
          </a:bodyPr>
          <a:lstStyle/>
          <a:p>
            <a:r>
              <a:rPr lang="en-US" dirty="0" smtClean="0"/>
              <a:t>Infectious diseases related tests</a:t>
            </a:r>
          </a:p>
          <a:p>
            <a:endParaRPr lang="en-US" dirty="0"/>
          </a:p>
          <a:p>
            <a:endParaRPr lang="en-US" dirty="0"/>
          </a:p>
          <a:p>
            <a:endParaRPr lang="en-US" dirty="0" smtClean="0"/>
          </a:p>
          <a:p>
            <a:r>
              <a:rPr lang="en-US" dirty="0" smtClean="0"/>
              <a:t>Non infectious serological tests </a:t>
            </a:r>
            <a:endParaRPr lang="en-US" dirty="0"/>
          </a:p>
        </p:txBody>
      </p:sp>
    </p:spTree>
    <p:extLst>
      <p:ext uri="{BB962C8B-B14F-4D97-AF65-F5344CB8AC3E}">
        <p14:creationId xmlns:p14="http://schemas.microsoft.com/office/powerpoint/2010/main" val="3209524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5736" y="2675731"/>
            <a:ext cx="7872663" cy="1286669"/>
          </a:xfrm>
        </p:spPr>
        <p:txBody>
          <a:bodyPr>
            <a:normAutofit fontScale="90000"/>
          </a:bodyPr>
          <a:lstStyle/>
          <a:p>
            <a:r>
              <a:rPr lang="en-US" b="1" dirty="0" smtClean="0">
                <a:solidFill>
                  <a:srgbClr val="0070C0"/>
                </a:solidFill>
              </a:rPr>
              <a:t>Infectious diagnostic serological tests</a:t>
            </a:r>
            <a:br>
              <a:rPr lang="en-US" b="1" dirty="0" smtClean="0">
                <a:solidFill>
                  <a:srgbClr val="0070C0"/>
                </a:solidFill>
              </a:rPr>
            </a:br>
            <a:r>
              <a:rPr lang="en-US" b="1" dirty="0" smtClean="0">
                <a:solidFill>
                  <a:srgbClr val="0070C0"/>
                </a:solidFill>
              </a:rPr>
              <a:t/>
            </a:r>
            <a:br>
              <a:rPr lang="en-US" b="1" dirty="0" smtClean="0">
                <a:solidFill>
                  <a:srgbClr val="0070C0"/>
                </a:solidFill>
              </a:rPr>
            </a:br>
            <a:endParaRPr lang="en-US" b="1" dirty="0">
              <a:solidFill>
                <a:srgbClr val="0070C0"/>
              </a:solidFill>
            </a:endParaRPr>
          </a:p>
        </p:txBody>
      </p:sp>
    </p:spTree>
    <p:extLst>
      <p:ext uri="{BB962C8B-B14F-4D97-AF65-F5344CB8AC3E}">
        <p14:creationId xmlns:p14="http://schemas.microsoft.com/office/powerpoint/2010/main" val="35938255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672" y="107453"/>
            <a:ext cx="11176379" cy="1325563"/>
          </a:xfrm>
        </p:spPr>
        <p:txBody>
          <a:bodyPr>
            <a:normAutofit/>
          </a:bodyPr>
          <a:lstStyle/>
          <a:p>
            <a:r>
              <a:rPr lang="en-US" sz="4000" b="1" dirty="0" smtClean="0">
                <a:solidFill>
                  <a:srgbClr val="7030A0"/>
                </a:solidFill>
              </a:rPr>
              <a:t>Characteristics of Infectious Diseases Depends on:</a:t>
            </a:r>
            <a:endParaRPr lang="en-US" sz="4000" b="1" dirty="0">
              <a:solidFill>
                <a:srgbClr val="7030A0"/>
              </a:solidFill>
            </a:endParaRPr>
          </a:p>
        </p:txBody>
      </p:sp>
      <p:sp>
        <p:nvSpPr>
          <p:cNvPr id="3" name="Content Placeholder 2"/>
          <p:cNvSpPr>
            <a:spLocks noGrp="1"/>
          </p:cNvSpPr>
          <p:nvPr>
            <p:ph idx="1"/>
          </p:nvPr>
        </p:nvSpPr>
        <p:spPr>
          <a:xfrm>
            <a:off x="272955" y="1433016"/>
            <a:ext cx="11737075" cy="5295330"/>
          </a:xfrm>
        </p:spPr>
        <p:txBody>
          <a:bodyPr>
            <a:normAutofit/>
          </a:bodyPr>
          <a:lstStyle/>
          <a:p>
            <a:r>
              <a:rPr lang="en-US" sz="2400" dirty="0" smtClean="0"/>
              <a:t>The immune status of an individual (Immunocompromised individuals have a much higher rate of microbial disease.)</a:t>
            </a:r>
          </a:p>
          <a:p>
            <a:endParaRPr lang="en-US" sz="2400" dirty="0" smtClean="0"/>
          </a:p>
          <a:p>
            <a:r>
              <a:rPr lang="en-US" sz="2400" dirty="0" smtClean="0"/>
              <a:t>Overall incidence of an organism in the population</a:t>
            </a:r>
          </a:p>
          <a:p>
            <a:endParaRPr lang="en-US" sz="2400" dirty="0" smtClean="0"/>
          </a:p>
          <a:p>
            <a:r>
              <a:rPr lang="en-US" sz="2400" dirty="0" smtClean="0"/>
              <a:t>Pathogenicity or virulence of the agent</a:t>
            </a:r>
          </a:p>
          <a:p>
            <a:endParaRPr lang="en-US" sz="2400" dirty="0" smtClean="0"/>
          </a:p>
          <a:p>
            <a:r>
              <a:rPr lang="en-US" sz="2400" dirty="0" smtClean="0"/>
              <a:t>Presence of a sufficiently large dose of the agent or organism to produce an infection</a:t>
            </a:r>
          </a:p>
          <a:p>
            <a:endParaRPr lang="en-US" sz="2400" dirty="0" smtClean="0"/>
          </a:p>
          <a:p>
            <a:r>
              <a:rPr lang="en-US" sz="2400" dirty="0" smtClean="0"/>
              <a:t>Appropriate portal of entry</a:t>
            </a:r>
            <a:endParaRPr lang="en-US" sz="2400" dirty="0"/>
          </a:p>
        </p:txBody>
      </p:sp>
    </p:spTree>
    <p:extLst>
      <p:ext uri="{BB962C8B-B14F-4D97-AF65-F5344CB8AC3E}">
        <p14:creationId xmlns:p14="http://schemas.microsoft.com/office/powerpoint/2010/main" val="357660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bwMode="auto">
          <a:xfrm rot="15358326">
            <a:off x="8218429" y="1225683"/>
            <a:ext cx="685800" cy="785812"/>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9" name="Isosceles Triangle 8"/>
          <p:cNvSpPr/>
          <p:nvPr/>
        </p:nvSpPr>
        <p:spPr bwMode="auto">
          <a:xfrm rot="14620680">
            <a:off x="7724763" y="446118"/>
            <a:ext cx="685800" cy="785813"/>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10" name="Isosceles Triangle 9"/>
          <p:cNvSpPr/>
          <p:nvPr/>
        </p:nvSpPr>
        <p:spPr bwMode="auto">
          <a:xfrm rot="15437601">
            <a:off x="9159368" y="450525"/>
            <a:ext cx="685800" cy="785813"/>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11" name="Isosceles Triangle 10"/>
          <p:cNvSpPr/>
          <p:nvPr/>
        </p:nvSpPr>
        <p:spPr bwMode="auto">
          <a:xfrm rot="14238762">
            <a:off x="9381841" y="1648572"/>
            <a:ext cx="685800" cy="787400"/>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12" name="Isosceles Triangle 11"/>
          <p:cNvSpPr/>
          <p:nvPr/>
        </p:nvSpPr>
        <p:spPr bwMode="auto">
          <a:xfrm rot="15635921">
            <a:off x="8256235" y="2215939"/>
            <a:ext cx="685800" cy="787400"/>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grpSp>
        <p:nvGrpSpPr>
          <p:cNvPr id="13" name="Group 7"/>
          <p:cNvGrpSpPr>
            <a:grpSpLocks/>
          </p:cNvGrpSpPr>
          <p:nvPr/>
        </p:nvGrpSpPr>
        <p:grpSpPr bwMode="auto">
          <a:xfrm rot="9032753">
            <a:off x="2602389" y="633461"/>
            <a:ext cx="1370012" cy="782638"/>
            <a:chOff x="1992199" y="1363962"/>
            <a:chExt cx="1369594" cy="783282"/>
          </a:xfrm>
        </p:grpSpPr>
        <p:cxnSp>
          <p:nvCxnSpPr>
            <p:cNvPr id="14" name="Straight Connector 8"/>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15" name="Straight Connector 9"/>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16" name="Straight Connector 10"/>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17" name="Group 15"/>
          <p:cNvGrpSpPr>
            <a:grpSpLocks/>
          </p:cNvGrpSpPr>
          <p:nvPr/>
        </p:nvGrpSpPr>
        <p:grpSpPr bwMode="auto">
          <a:xfrm rot="8838113">
            <a:off x="950241" y="1137149"/>
            <a:ext cx="1368425" cy="782638"/>
            <a:chOff x="1992199" y="1363962"/>
            <a:chExt cx="1369594" cy="783282"/>
          </a:xfrm>
        </p:grpSpPr>
        <p:cxnSp>
          <p:nvCxnSpPr>
            <p:cNvPr id="18" name="Straight Connector 16"/>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19" name="Straight Connector 17"/>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0" name="Straight Connector 18"/>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21" name="Group 19"/>
          <p:cNvGrpSpPr>
            <a:grpSpLocks/>
          </p:cNvGrpSpPr>
          <p:nvPr/>
        </p:nvGrpSpPr>
        <p:grpSpPr bwMode="auto">
          <a:xfrm rot="8209439">
            <a:off x="2623168" y="1844102"/>
            <a:ext cx="1370012" cy="782638"/>
            <a:chOff x="1992199" y="1363962"/>
            <a:chExt cx="1369594" cy="783282"/>
          </a:xfrm>
        </p:grpSpPr>
        <p:cxnSp>
          <p:nvCxnSpPr>
            <p:cNvPr id="22"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23"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4"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25" name="Group 19"/>
          <p:cNvGrpSpPr>
            <a:grpSpLocks/>
          </p:cNvGrpSpPr>
          <p:nvPr/>
        </p:nvGrpSpPr>
        <p:grpSpPr bwMode="auto">
          <a:xfrm rot="8209439">
            <a:off x="2861347" y="2789424"/>
            <a:ext cx="1370012" cy="782638"/>
            <a:chOff x="1992199" y="1363962"/>
            <a:chExt cx="1369594" cy="783282"/>
          </a:xfrm>
        </p:grpSpPr>
        <p:cxnSp>
          <p:nvCxnSpPr>
            <p:cNvPr id="26"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27"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8"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29" name="Group 19"/>
          <p:cNvGrpSpPr>
            <a:grpSpLocks/>
          </p:cNvGrpSpPr>
          <p:nvPr/>
        </p:nvGrpSpPr>
        <p:grpSpPr bwMode="auto">
          <a:xfrm rot="8848334">
            <a:off x="828587" y="2506823"/>
            <a:ext cx="1370012" cy="782638"/>
            <a:chOff x="1992199" y="1363962"/>
            <a:chExt cx="1369594" cy="783282"/>
          </a:xfrm>
        </p:grpSpPr>
        <p:cxnSp>
          <p:nvCxnSpPr>
            <p:cNvPr id="30"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31"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32"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sp>
        <p:nvSpPr>
          <p:cNvPr id="33"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599819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 0 C -0.03294 0.00648 0.00391 0 -0.07395 0 C -0.0832 0 -0.09257 0.00116 -0.10182 0.00185 C -0.11289 0.00671 -0.10481 0.00393 -0.12643 0.00393 L -0.12539 0.00393 " pathEditMode="relative" ptsTypes="AAAAAA">
                                      <p:cBhvr>
                                        <p:cTn id="6" dur="2000" fill="hold"/>
                                        <p:tgtEl>
                                          <p:spTgt spid="8"/>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 0 C -0.03294 0.00648 0.00391 0 -0.07395 0 C -0.0832 0 -0.09257 0.00116 -0.10182 0.00185 C -0.11289 0.00671 -0.10481 0.00393 -0.12643 0.00393 L -0.12539 0.00393 " pathEditMode="relative" ptsTypes="AAAAAA">
                                      <p:cBhvr>
                                        <p:cTn id="8" dur="2000" fill="hold"/>
                                        <p:tgtEl>
                                          <p:spTgt spid="9"/>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 0 L 0 0 C -0.03294 0.00648 0.00391 0 -0.07395 0 C -0.0832 0 -0.09257 0.00116 -0.10182 0.00185 C -0.11289 0.00671 -0.10481 0.00393 -0.12643 0.00393 L -0.12539 0.00393 " pathEditMode="relative" ptsTypes="AAAAAA">
                                      <p:cBhvr>
                                        <p:cTn id="10" dur="2000" fill="hold"/>
                                        <p:tgtEl>
                                          <p:spTgt spid="10"/>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0 0 L 0 0 C -0.03294 0.00648 0.00391 0 -0.07395 0 C -0.0832 0 -0.09257 0.00116 -0.10182 0.00185 C -0.11289 0.00671 -0.10481 0.00393 -0.12643 0.00393 L -0.12539 0.00393 " pathEditMode="relative" ptsTypes="AAAAAA">
                                      <p:cBhvr>
                                        <p:cTn id="12" dur="2000" fill="hold"/>
                                        <p:tgtEl>
                                          <p:spTgt spid="11"/>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0 0 L 0 0 C -0.03294 0.00648 0.00391 0 -0.07395 0 C -0.0832 0 -0.09257 0.00116 -0.10182 0.00185 C -0.11289 0.00671 -0.10481 0.00393 -0.12643 0.00393 L -0.12539 0.00393 " pathEditMode="relative" ptsTypes="AAAAAA">
                                      <p:cBhvr>
                                        <p:cTn id="14" dur="2000" fill="hold"/>
                                        <p:tgtEl>
                                          <p:spTgt spid="12"/>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 0 L 0 0 L 0.24062 -0.00209 C 0.24362 -0.00209 0.24661 -0.00324 0.24961 -0.00417 C 0.25143 -0.00463 0.25338 -0.00556 0.25521 -0.00602 C 0.25742 -0.00672 0.25963 -0.00741 0.26198 -0.0081 L 0.2776 -0.01204 C 0.31198 -0.02176 0.24974 -0.00533 0.28997 -0.01597 L 0.3056 -0.01991 C 0.31419 -0.01945 0.32278 -0.01968 0.33138 -0.01806 C 0.33372 -0.0176 0.33581 -0.01528 0.33802 -0.01412 C 0.33919 -0.01343 0.34023 -0.01204 0.3414 -0.01204 L 0.35156 -0.01204 L 0.35156 -0.01204 L 0.35156 -0.01204 " pathEditMode="relative" ptsTypes="AAAAAAAAAAAAAAA">
                                      <p:cBhvr>
                                        <p:cTn id="16" dur="2000" fill="hold"/>
                                        <p:tgtEl>
                                          <p:spTgt spid="13"/>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L 0 0 L 0.24062 -0.00209 C 0.24362 -0.00209 0.24661 -0.00324 0.24961 -0.00417 C 0.25143 -0.00463 0.25338 -0.00556 0.25521 -0.00602 C 0.25742 -0.00672 0.25963 -0.00741 0.26198 -0.0081 L 0.2776 -0.01204 C 0.31198 -0.02176 0.24974 -0.00533 0.28997 -0.01597 L 0.3056 -0.01991 C 0.31419 -0.01945 0.32278 -0.01968 0.33138 -0.01806 C 0.33372 -0.0176 0.33581 -0.01528 0.33802 -0.01412 C 0.33919 -0.01343 0.34023 -0.01204 0.3414 -0.01204 L 0.35156 -0.01204 L 0.35156 -0.01204 L 0.35156 -0.01204 " pathEditMode="relative" ptsTypes="AAAAAAAAAAAAAAA">
                                      <p:cBhvr>
                                        <p:cTn id="18" dur="2000" fill="hold"/>
                                        <p:tgtEl>
                                          <p:spTgt spid="17"/>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L 0 0 L 0.24062 -0.00209 C 0.24362 -0.00209 0.24661 -0.00324 0.24961 -0.00417 C 0.25143 -0.00463 0.25338 -0.00556 0.25521 -0.00602 C 0.25742 -0.00672 0.25963 -0.00741 0.26198 -0.0081 L 0.2776 -0.01204 C 0.31198 -0.02176 0.24974 -0.00533 0.28997 -0.01597 L 0.3056 -0.01991 C 0.31419 -0.01945 0.32278 -0.01968 0.33138 -0.01806 C 0.33372 -0.0176 0.33581 -0.01528 0.33802 -0.01412 C 0.33919 -0.01343 0.34023 -0.01204 0.3414 -0.01204 L 0.35156 -0.01204 L 0.35156 -0.01204 L 0.35156 -0.01204 " pathEditMode="relative" ptsTypes="AAAAAAAAAAAAAAA">
                                      <p:cBhvr>
                                        <p:cTn id="20" dur="2000" fill="hold"/>
                                        <p:tgtEl>
                                          <p:spTgt spid="21"/>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0 0 L 0 0 L 0.24062 -0.00209 C 0.24362 -0.00209 0.24661 -0.00324 0.24961 -0.00417 C 0.25143 -0.00463 0.25338 -0.00556 0.25521 -0.00602 C 0.25742 -0.00672 0.25963 -0.00741 0.26198 -0.0081 L 0.2776 -0.01204 C 0.31198 -0.02176 0.24974 -0.00533 0.28997 -0.01597 L 0.3056 -0.01991 C 0.31419 -0.01945 0.32278 -0.01968 0.33138 -0.01806 C 0.33372 -0.0176 0.33581 -0.01528 0.33802 -0.01412 C 0.33919 -0.01343 0.34023 -0.01204 0.3414 -0.01204 L 0.35156 -0.01204 L 0.35156 -0.01204 L 0.35156 -0.01204 " pathEditMode="relative" ptsTypes="AAAAAAAAAAAAAAA">
                                      <p:cBhvr>
                                        <p:cTn id="22" dur="2000" fill="hold"/>
                                        <p:tgtEl>
                                          <p:spTgt spid="25"/>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0 0 L 0 0 L 0.24062 -0.00209 C 0.24362 -0.00209 0.24661 -0.00324 0.24961 -0.00417 C 0.25143 -0.00463 0.25338 -0.00556 0.25521 -0.00602 C 0.25742 -0.00672 0.25963 -0.00741 0.26198 -0.0081 L 0.2776 -0.01204 C 0.31198 -0.02176 0.24974 -0.00533 0.28997 -0.01597 L 0.3056 -0.01991 C 0.31419 -0.01945 0.32278 -0.01968 0.33138 -0.01806 C 0.33372 -0.0176 0.33581 -0.01528 0.33802 -0.01412 C 0.33919 -0.01343 0.34023 -0.01204 0.3414 -0.01204 L 0.35156 -0.01204 L 0.35156 -0.01204 L 0.35156 -0.01204 " pathEditMode="relative" ptsTypes="AAAAAAAAAAAAAAA">
                                      <p:cBhvr>
                                        <p:cTn id="24" dur="2000" fill="hold"/>
                                        <p:tgtEl>
                                          <p:spTgt spid="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08332"/>
          </a:xfrm>
        </p:spPr>
        <p:txBody>
          <a:bodyPr>
            <a:normAutofit fontScale="90000"/>
          </a:bodyPr>
          <a:lstStyle/>
          <a:p>
            <a:pPr algn="ctr"/>
            <a:r>
              <a:rPr lang="en-US" sz="4000" b="1" dirty="0" smtClean="0">
                <a:solidFill>
                  <a:srgbClr val="7030A0"/>
                </a:solidFill>
              </a:rPr>
              <a:t>Immune Response against pathogens  </a:t>
            </a:r>
            <a:endParaRPr lang="en-US" sz="4000" b="1" dirty="0">
              <a:solidFill>
                <a:srgbClr val="7030A0"/>
              </a:solidFill>
            </a:endParaRPr>
          </a:p>
        </p:txBody>
      </p:sp>
      <p:pic>
        <p:nvPicPr>
          <p:cNvPr id="1945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395" y="1008091"/>
            <a:ext cx="7791734" cy="57339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38200" y="1658016"/>
            <a:ext cx="2196179" cy="4093428"/>
          </a:xfrm>
          <a:prstGeom prst="rect">
            <a:avLst/>
          </a:prstGeom>
          <a:noFill/>
        </p:spPr>
        <p:txBody>
          <a:bodyPr wrap="none" rtlCol="0">
            <a:spAutoFit/>
          </a:bodyPr>
          <a:lstStyle/>
          <a:p>
            <a:pPr marL="571500" indent="-571500">
              <a:buFont typeface="Wingdings" panose="05000000000000000000" pitchFamily="2" charset="2"/>
              <a:buChar char="§"/>
            </a:pPr>
            <a:r>
              <a:rPr lang="en-US" sz="3200" b="1" dirty="0" smtClean="0">
                <a:latin typeface="+mj-lt"/>
                <a:ea typeface="+mj-ea"/>
                <a:cs typeface="+mj-cs"/>
              </a:rPr>
              <a:t>Virus</a:t>
            </a:r>
          </a:p>
          <a:p>
            <a:pPr marL="571500" indent="-571500">
              <a:buFont typeface="Wingdings" panose="05000000000000000000" pitchFamily="2" charset="2"/>
              <a:buChar char="§"/>
            </a:pPr>
            <a:endParaRPr lang="en-US" sz="3200" b="1" dirty="0">
              <a:latin typeface="+mj-lt"/>
              <a:ea typeface="+mj-ea"/>
              <a:cs typeface="+mj-cs"/>
            </a:endParaRPr>
          </a:p>
          <a:p>
            <a:pPr marL="571500" indent="-571500">
              <a:buFont typeface="Wingdings" panose="05000000000000000000" pitchFamily="2" charset="2"/>
              <a:buChar char="§"/>
            </a:pPr>
            <a:r>
              <a:rPr lang="en-US" sz="3200" b="1" dirty="0" smtClean="0">
                <a:latin typeface="+mj-lt"/>
                <a:ea typeface="+mj-ea"/>
                <a:cs typeface="+mj-cs"/>
              </a:rPr>
              <a:t>Bacteria</a:t>
            </a:r>
          </a:p>
          <a:p>
            <a:pPr marL="571500" indent="-571500">
              <a:buFont typeface="Wingdings" panose="05000000000000000000" pitchFamily="2" charset="2"/>
              <a:buChar char="§"/>
            </a:pPr>
            <a:endParaRPr lang="en-US" sz="3200" b="1" dirty="0">
              <a:latin typeface="+mj-lt"/>
              <a:ea typeface="+mj-ea"/>
              <a:cs typeface="+mj-cs"/>
            </a:endParaRPr>
          </a:p>
          <a:p>
            <a:pPr marL="571500" indent="-571500">
              <a:buFont typeface="Wingdings" panose="05000000000000000000" pitchFamily="2" charset="2"/>
              <a:buChar char="§"/>
            </a:pPr>
            <a:r>
              <a:rPr lang="en-US" sz="3200" b="1" dirty="0" smtClean="0">
                <a:latin typeface="+mj-lt"/>
                <a:ea typeface="+mj-ea"/>
                <a:cs typeface="+mj-cs"/>
              </a:rPr>
              <a:t>Fungi</a:t>
            </a:r>
          </a:p>
          <a:p>
            <a:pPr marL="571500" indent="-571500">
              <a:buFont typeface="Wingdings" panose="05000000000000000000" pitchFamily="2" charset="2"/>
              <a:buChar char="§"/>
            </a:pPr>
            <a:endParaRPr lang="en-US" sz="3200" b="1" dirty="0">
              <a:latin typeface="+mj-lt"/>
              <a:ea typeface="+mj-ea"/>
              <a:cs typeface="+mj-cs"/>
            </a:endParaRPr>
          </a:p>
          <a:p>
            <a:pPr marL="571500" indent="-571500">
              <a:buFont typeface="Wingdings" panose="05000000000000000000" pitchFamily="2" charset="2"/>
              <a:buChar char="§"/>
            </a:pPr>
            <a:r>
              <a:rPr lang="en-US" sz="3200" b="1" dirty="0" smtClean="0">
                <a:latin typeface="+mj-lt"/>
                <a:ea typeface="+mj-ea"/>
                <a:cs typeface="+mj-cs"/>
              </a:rPr>
              <a:t>Parasites</a:t>
            </a:r>
            <a:endParaRPr lang="en-US" sz="3200" b="1" dirty="0">
              <a:latin typeface="+mj-lt"/>
              <a:ea typeface="+mj-ea"/>
              <a:cs typeface="+mj-cs"/>
            </a:endParaRPr>
          </a:p>
          <a:p>
            <a:endParaRPr lang="en-US" dirty="0" smtClean="0"/>
          </a:p>
          <a:p>
            <a:endParaRPr lang="en-US" dirty="0" smtClean="0"/>
          </a:p>
        </p:txBody>
      </p:sp>
    </p:spTree>
    <p:extLst>
      <p:ext uri="{BB962C8B-B14F-4D97-AF65-F5344CB8AC3E}">
        <p14:creationId xmlns:p14="http://schemas.microsoft.com/office/powerpoint/2010/main" val="110290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Image result for antibody isotypes produced by b cells against bacter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691" y="880064"/>
            <a:ext cx="9575279" cy="5160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4496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113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251" y="1057701"/>
            <a:ext cx="11409528" cy="51192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onlinebiologynotes.com/wp-content/uploads/2018/03/antibody-classifica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3043" t="53910" r="53311" b="3467"/>
          <a:stretch/>
        </p:blipFill>
        <p:spPr bwMode="auto">
          <a:xfrm>
            <a:off x="838200" y="120371"/>
            <a:ext cx="2922170" cy="28989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3760370" y="469257"/>
            <a:ext cx="1498158" cy="1914007"/>
          </a:xfrm>
          <a:prstGeom prst="rect">
            <a:avLst/>
          </a:prstGeom>
        </p:spPr>
      </p:pic>
    </p:spTree>
    <p:extLst>
      <p:ext uri="{BB962C8B-B14F-4D97-AF65-F5344CB8AC3E}">
        <p14:creationId xmlns:p14="http://schemas.microsoft.com/office/powerpoint/2010/main" val="386285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010" y="213226"/>
            <a:ext cx="10515600" cy="1325563"/>
          </a:xfrm>
        </p:spPr>
        <p:txBody>
          <a:bodyPr/>
          <a:lstStyle/>
          <a:p>
            <a:r>
              <a:rPr lang="en-US" b="1" dirty="0" smtClean="0">
                <a:solidFill>
                  <a:srgbClr val="7030A0"/>
                </a:solidFill>
              </a:rPr>
              <a:t>Lab Diagnostics for Bacterial Diseases</a:t>
            </a:r>
            <a:endParaRPr lang="en-US" b="1" dirty="0">
              <a:solidFill>
                <a:srgbClr val="7030A0"/>
              </a:solidFill>
            </a:endParaRPr>
          </a:p>
        </p:txBody>
      </p:sp>
      <p:sp>
        <p:nvSpPr>
          <p:cNvPr id="3" name="Content Placeholder 2"/>
          <p:cNvSpPr>
            <a:spLocks noGrp="1"/>
          </p:cNvSpPr>
          <p:nvPr>
            <p:ph idx="1"/>
          </p:nvPr>
        </p:nvSpPr>
        <p:spPr>
          <a:xfrm>
            <a:off x="838200" y="1690688"/>
            <a:ext cx="10515600" cy="4351338"/>
          </a:xfrm>
        </p:spPr>
        <p:txBody>
          <a:bodyPr>
            <a:normAutofit lnSpcReduction="10000"/>
          </a:bodyPr>
          <a:lstStyle/>
          <a:p>
            <a:r>
              <a:rPr lang="en-US" dirty="0"/>
              <a:t>Bacterial </a:t>
            </a:r>
            <a:r>
              <a:rPr lang="en-US" dirty="0" smtClean="0"/>
              <a:t>Culture</a:t>
            </a:r>
          </a:p>
          <a:p>
            <a:endParaRPr lang="en-US" dirty="0"/>
          </a:p>
          <a:p>
            <a:r>
              <a:rPr lang="en-US" dirty="0" smtClean="0"/>
              <a:t>Microscopic Visualization</a:t>
            </a:r>
          </a:p>
          <a:p>
            <a:endParaRPr lang="en-US" dirty="0"/>
          </a:p>
          <a:p>
            <a:r>
              <a:rPr lang="en-US" dirty="0"/>
              <a:t>Antigen Detection </a:t>
            </a:r>
            <a:endParaRPr lang="en-US" dirty="0" smtClean="0"/>
          </a:p>
          <a:p>
            <a:endParaRPr lang="en-US" dirty="0"/>
          </a:p>
          <a:p>
            <a:r>
              <a:rPr lang="en-US" dirty="0"/>
              <a:t>Molecular </a:t>
            </a:r>
            <a:r>
              <a:rPr lang="en-US" dirty="0" smtClean="0"/>
              <a:t>Detection</a:t>
            </a:r>
          </a:p>
          <a:p>
            <a:endParaRPr lang="en-US" dirty="0"/>
          </a:p>
          <a:p>
            <a:r>
              <a:rPr lang="en-US" dirty="0"/>
              <a:t>Serological Diagnosis</a:t>
            </a:r>
          </a:p>
          <a:p>
            <a:endParaRPr lang="en-US" dirty="0"/>
          </a:p>
        </p:txBody>
      </p:sp>
      <p:cxnSp>
        <p:nvCxnSpPr>
          <p:cNvPr id="5" name="Straight Arrow Connector 4"/>
          <p:cNvCxnSpPr>
            <a:endCxn id="6" idx="1"/>
          </p:cNvCxnSpPr>
          <p:nvPr/>
        </p:nvCxnSpPr>
        <p:spPr>
          <a:xfrm>
            <a:off x="3914274" y="3778626"/>
            <a:ext cx="1524000" cy="235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438274" y="3602134"/>
            <a:ext cx="2383794" cy="400110"/>
          </a:xfrm>
          <a:prstGeom prst="rect">
            <a:avLst/>
          </a:prstGeom>
          <a:noFill/>
        </p:spPr>
        <p:txBody>
          <a:bodyPr wrap="none" rtlCol="0">
            <a:spAutoFit/>
          </a:bodyPr>
          <a:lstStyle/>
          <a:p>
            <a:r>
              <a:rPr lang="en-US" sz="2000" b="1" dirty="0" smtClean="0"/>
              <a:t> Agglutination, ELISA</a:t>
            </a:r>
            <a:endParaRPr lang="en-US" sz="2000" b="1" dirty="0"/>
          </a:p>
        </p:txBody>
      </p:sp>
      <p:cxnSp>
        <p:nvCxnSpPr>
          <p:cNvPr id="9" name="Straight Arrow Connector 8"/>
          <p:cNvCxnSpPr/>
          <p:nvPr/>
        </p:nvCxnSpPr>
        <p:spPr>
          <a:xfrm>
            <a:off x="4243137" y="5679616"/>
            <a:ext cx="1524000" cy="235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Left Brace 10"/>
          <p:cNvSpPr/>
          <p:nvPr/>
        </p:nvSpPr>
        <p:spPr>
          <a:xfrm>
            <a:off x="5972445" y="4944588"/>
            <a:ext cx="657726" cy="1470055"/>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6460846" y="5047440"/>
            <a:ext cx="1293303" cy="369332"/>
          </a:xfrm>
          <a:prstGeom prst="rect">
            <a:avLst/>
          </a:prstGeom>
          <a:noFill/>
        </p:spPr>
        <p:txBody>
          <a:bodyPr wrap="none" rtlCol="0">
            <a:spAutoFit/>
          </a:bodyPr>
          <a:lstStyle/>
          <a:p>
            <a:r>
              <a:rPr lang="en-US" b="1" dirty="0" smtClean="0"/>
              <a:t>Advantages</a:t>
            </a:r>
            <a:endParaRPr lang="en-US" b="1" dirty="0"/>
          </a:p>
        </p:txBody>
      </p:sp>
      <p:sp>
        <p:nvSpPr>
          <p:cNvPr id="13" name="TextBox 12"/>
          <p:cNvSpPr txBox="1"/>
          <p:nvPr/>
        </p:nvSpPr>
        <p:spPr>
          <a:xfrm>
            <a:off x="6460846" y="5894887"/>
            <a:ext cx="1561005" cy="369332"/>
          </a:xfrm>
          <a:prstGeom prst="rect">
            <a:avLst/>
          </a:prstGeom>
          <a:noFill/>
        </p:spPr>
        <p:txBody>
          <a:bodyPr wrap="none" rtlCol="0">
            <a:spAutoFit/>
          </a:bodyPr>
          <a:lstStyle/>
          <a:p>
            <a:r>
              <a:rPr lang="en-US" b="1" dirty="0" smtClean="0"/>
              <a:t>Disadvantages</a:t>
            </a:r>
            <a:endParaRPr lang="en-US" b="1" dirty="0"/>
          </a:p>
        </p:txBody>
      </p:sp>
    </p:spTree>
    <p:extLst>
      <p:ext uri="{BB962C8B-B14F-4D97-AF65-F5344CB8AC3E}">
        <p14:creationId xmlns:p14="http://schemas.microsoft.com/office/powerpoint/2010/main" val="12255540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86159"/>
          </a:xfrm>
        </p:spPr>
        <p:txBody>
          <a:bodyPr>
            <a:normAutofit/>
          </a:bodyPr>
          <a:lstStyle/>
          <a:p>
            <a:pPr algn="ctr"/>
            <a:r>
              <a:rPr lang="en-US" sz="4000" b="1" dirty="0" smtClean="0">
                <a:solidFill>
                  <a:srgbClr val="7030A0"/>
                </a:solidFill>
              </a:rPr>
              <a:t>Infectious Serological tests</a:t>
            </a:r>
            <a:endParaRPr lang="en-US" sz="4000" b="1" dirty="0">
              <a:solidFill>
                <a:srgbClr val="7030A0"/>
              </a:solidFill>
            </a:endParaRPr>
          </a:p>
        </p:txBody>
      </p:sp>
      <p:sp>
        <p:nvSpPr>
          <p:cNvPr id="3" name="Content Placeholder 2"/>
          <p:cNvSpPr>
            <a:spLocks noGrp="1"/>
          </p:cNvSpPr>
          <p:nvPr>
            <p:ph idx="1"/>
          </p:nvPr>
        </p:nvSpPr>
        <p:spPr>
          <a:xfrm>
            <a:off x="1014663" y="2005263"/>
            <a:ext cx="8225589" cy="3785937"/>
          </a:xfrm>
        </p:spPr>
        <p:txBody>
          <a:bodyPr/>
          <a:lstStyle/>
          <a:p>
            <a:r>
              <a:rPr lang="en-US" dirty="0" smtClean="0"/>
              <a:t>ASO</a:t>
            </a:r>
          </a:p>
          <a:p>
            <a:endParaRPr lang="en-US" dirty="0" smtClean="0"/>
          </a:p>
          <a:p>
            <a:r>
              <a:rPr lang="en-US" dirty="0" smtClean="0"/>
              <a:t>Wright, 2ME Wright, Coombs Wright</a:t>
            </a:r>
          </a:p>
          <a:p>
            <a:endParaRPr lang="en-US" dirty="0" smtClean="0"/>
          </a:p>
          <a:p>
            <a:r>
              <a:rPr lang="en-US" dirty="0" smtClean="0"/>
              <a:t>RPR</a:t>
            </a:r>
          </a:p>
          <a:p>
            <a:endParaRPr lang="en-US" dirty="0" smtClean="0"/>
          </a:p>
          <a:p>
            <a:r>
              <a:rPr lang="en-US" dirty="0" err="1" smtClean="0"/>
              <a:t>Widal</a:t>
            </a:r>
            <a:endParaRPr lang="en-US" dirty="0" smtClean="0"/>
          </a:p>
          <a:p>
            <a:endParaRPr lang="en-US" dirty="0"/>
          </a:p>
        </p:txBody>
      </p:sp>
    </p:spTree>
    <p:extLst>
      <p:ext uri="{BB962C8B-B14F-4D97-AF65-F5344CB8AC3E}">
        <p14:creationId xmlns:p14="http://schemas.microsoft.com/office/powerpoint/2010/main" val="206675209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stretch>
            <a:fillRect/>
          </a:stretch>
        </p:blipFill>
        <p:spPr>
          <a:xfrm>
            <a:off x="7993570" y="3100472"/>
            <a:ext cx="4198430" cy="3508875"/>
          </a:xfrm>
          <a:prstGeom prst="rect">
            <a:avLst/>
          </a:prstGeom>
        </p:spPr>
      </p:pic>
      <p:sp>
        <p:nvSpPr>
          <p:cNvPr id="5" name="Title 4"/>
          <p:cNvSpPr>
            <a:spLocks noGrp="1"/>
          </p:cNvSpPr>
          <p:nvPr>
            <p:ph type="title"/>
          </p:nvPr>
        </p:nvSpPr>
        <p:spPr/>
        <p:txBody>
          <a:bodyPr>
            <a:normAutofit/>
          </a:bodyPr>
          <a:lstStyle/>
          <a:p>
            <a:r>
              <a:rPr lang="en-US" sz="3200" b="1" dirty="0" smtClean="0"/>
              <a:t>Group A Streptococci</a:t>
            </a:r>
            <a:br>
              <a:rPr lang="en-US" sz="3200" b="1" dirty="0" smtClean="0"/>
            </a:br>
            <a:r>
              <a:rPr lang="en-US" sz="3200" b="1" dirty="0" smtClean="0"/>
              <a:t>(Streptococcus </a:t>
            </a:r>
            <a:r>
              <a:rPr lang="en-US" sz="3200" b="1" dirty="0" err="1" smtClean="0"/>
              <a:t>Pyogenes</a:t>
            </a:r>
            <a:r>
              <a:rPr lang="en-US" sz="3200" b="1" dirty="0" smtClean="0"/>
              <a:t>)</a:t>
            </a:r>
            <a:endParaRPr lang="en-US" sz="3200" b="1" dirty="0"/>
          </a:p>
        </p:txBody>
      </p:sp>
      <p:pic>
        <p:nvPicPr>
          <p:cNvPr id="6" name="Picture 2" descr="http://www.ellasddd.ro/wp-content/uploads/2011/07/streptococ.jpg"/>
          <p:cNvPicPr>
            <a:picLocks noChangeAspect="1" noChangeArrowheads="1"/>
          </p:cNvPicPr>
          <p:nvPr/>
        </p:nvPicPr>
        <p:blipFill>
          <a:blip r:embed="rId3" cstate="print"/>
          <a:srcRect/>
          <a:stretch>
            <a:fillRect/>
          </a:stretch>
        </p:blipFill>
        <p:spPr bwMode="auto">
          <a:xfrm>
            <a:off x="5913589" y="160588"/>
            <a:ext cx="3564926" cy="3060200"/>
          </a:xfrm>
          <a:prstGeom prst="rect">
            <a:avLst/>
          </a:prstGeom>
          <a:ln>
            <a:noFill/>
          </a:ln>
          <a:effectLst>
            <a:softEdge rad="112500"/>
          </a:effectLst>
        </p:spPr>
      </p:pic>
      <p:sp>
        <p:nvSpPr>
          <p:cNvPr id="8" name="TextBox 7"/>
          <p:cNvSpPr txBox="1"/>
          <p:nvPr/>
        </p:nvSpPr>
        <p:spPr>
          <a:xfrm>
            <a:off x="582335" y="2031457"/>
            <a:ext cx="8582527" cy="3908762"/>
          </a:xfrm>
          <a:prstGeom prst="rect">
            <a:avLst/>
          </a:prstGeom>
          <a:noFill/>
        </p:spPr>
        <p:txBody>
          <a:bodyPr wrap="square" rtlCol="0">
            <a:spAutoFit/>
          </a:bodyPr>
          <a:lstStyle/>
          <a:p>
            <a:pPr>
              <a:lnSpc>
                <a:spcPct val="150000"/>
              </a:lnSpc>
              <a:buFont typeface="Wingdings" pitchFamily="2" charset="2"/>
              <a:buChar char="ü"/>
            </a:pPr>
            <a:r>
              <a:rPr lang="en-US" sz="2800" b="1" dirty="0" smtClean="0">
                <a:solidFill>
                  <a:srgbClr val="002060"/>
                </a:solidFill>
                <a:latin typeface="Times New Roman" pitchFamily="18" charset="0"/>
                <a:cs typeface="Times New Roman" pitchFamily="18" charset="0"/>
              </a:rPr>
              <a:t>Pharengitis &amp; </a:t>
            </a:r>
            <a:r>
              <a:rPr lang="en-US" sz="2800" b="1" dirty="0" err="1" smtClean="0">
                <a:solidFill>
                  <a:srgbClr val="002060"/>
                </a:solidFill>
                <a:latin typeface="Times New Roman" pitchFamily="18" charset="0"/>
                <a:cs typeface="Times New Roman" pitchFamily="18" charset="0"/>
              </a:rPr>
              <a:t>Tonsilitis</a:t>
            </a:r>
            <a:endParaRPr lang="en-US" sz="2800" b="1" dirty="0" smtClean="0">
              <a:solidFill>
                <a:srgbClr val="002060"/>
              </a:solidFill>
              <a:latin typeface="Times New Roman" pitchFamily="18" charset="0"/>
              <a:cs typeface="Times New Roman" pitchFamily="18" charset="0"/>
            </a:endParaRPr>
          </a:p>
          <a:p>
            <a:pPr marL="457200" lvl="2">
              <a:lnSpc>
                <a:spcPct val="150000"/>
              </a:lnSpc>
              <a:buFont typeface="Arial" pitchFamily="34" charset="0"/>
              <a:buChar char="•"/>
            </a:pPr>
            <a:r>
              <a:rPr lang="en-US" sz="2400" b="1" dirty="0" smtClean="0">
                <a:solidFill>
                  <a:srgbClr val="0070C0"/>
                </a:solidFill>
                <a:latin typeface="Times New Roman" pitchFamily="18" charset="0"/>
                <a:cs typeface="Times New Roman" pitchFamily="18" charset="0"/>
              </a:rPr>
              <a:t>Acute glomerulonephritis</a:t>
            </a:r>
            <a:endParaRPr lang="fa-IR" sz="2800" b="1" dirty="0" smtClean="0">
              <a:solidFill>
                <a:srgbClr val="0070C0"/>
              </a:solidFill>
              <a:latin typeface="Times New Roman" pitchFamily="18" charset="0"/>
              <a:cs typeface="Times New Roman" pitchFamily="18" charset="0"/>
            </a:endParaRPr>
          </a:p>
          <a:p>
            <a:pPr marL="457200" lvl="2">
              <a:lnSpc>
                <a:spcPct val="150000"/>
              </a:lnSpc>
              <a:buFont typeface="Arial" pitchFamily="34" charset="0"/>
              <a:buChar char="•"/>
            </a:pPr>
            <a:r>
              <a:rPr lang="en-US" sz="2400" b="1" dirty="0" smtClean="0">
                <a:solidFill>
                  <a:srgbClr val="0070C0"/>
                </a:solidFill>
                <a:latin typeface="Times New Roman" pitchFamily="18" charset="0"/>
                <a:cs typeface="Times New Roman" pitchFamily="18" charset="0"/>
              </a:rPr>
              <a:t>Acute Rheumatic fever</a:t>
            </a:r>
            <a:endParaRPr lang="en-US" sz="2800" b="1" dirty="0" smtClean="0">
              <a:solidFill>
                <a:srgbClr val="0070C0"/>
              </a:solidFill>
              <a:latin typeface="Times New Roman" pitchFamily="18" charset="0"/>
              <a:cs typeface="Times New Roman" pitchFamily="18" charset="0"/>
            </a:endParaRPr>
          </a:p>
          <a:p>
            <a:endParaRPr lang="fa-IR" sz="2800" b="1" dirty="0" smtClean="0">
              <a:solidFill>
                <a:srgbClr val="002060"/>
              </a:solidFill>
              <a:latin typeface="Times New Roman" pitchFamily="18" charset="0"/>
              <a:cs typeface="Times New Roman" pitchFamily="18" charset="0"/>
            </a:endParaRPr>
          </a:p>
          <a:p>
            <a:pPr>
              <a:buFont typeface="Wingdings" pitchFamily="2" charset="2"/>
              <a:buChar char="ü"/>
            </a:pPr>
            <a:r>
              <a:rPr lang="en-US" sz="2800" b="1" dirty="0" err="1" smtClean="0">
                <a:solidFill>
                  <a:srgbClr val="002060"/>
                </a:solidFill>
                <a:latin typeface="Times New Roman" pitchFamily="18" charset="0"/>
                <a:cs typeface="Times New Roman" pitchFamily="18" charset="0"/>
              </a:rPr>
              <a:t>Pyoderma</a:t>
            </a:r>
            <a:r>
              <a:rPr lang="en-US" sz="2800" b="1" dirty="0" smtClean="0">
                <a:solidFill>
                  <a:srgbClr val="002060"/>
                </a:solidFill>
                <a:latin typeface="Times New Roman" pitchFamily="18" charset="0"/>
                <a:cs typeface="Times New Roman" pitchFamily="18" charset="0"/>
              </a:rPr>
              <a:t> &amp; </a:t>
            </a:r>
            <a:r>
              <a:rPr lang="en-US" sz="2800" b="1" dirty="0" err="1" smtClean="0">
                <a:solidFill>
                  <a:srgbClr val="002060"/>
                </a:solidFill>
                <a:latin typeface="Times New Roman" pitchFamily="18" charset="0"/>
                <a:cs typeface="Times New Roman" pitchFamily="18" charset="0"/>
              </a:rPr>
              <a:t>Impedigo</a:t>
            </a:r>
            <a:endParaRPr lang="fa-IR" sz="2800" b="1" dirty="0" smtClean="0">
              <a:solidFill>
                <a:srgbClr val="002060"/>
              </a:solidFill>
              <a:latin typeface="Times New Roman" pitchFamily="18" charset="0"/>
              <a:cs typeface="Times New Roman" pitchFamily="18" charset="0"/>
            </a:endParaRPr>
          </a:p>
          <a:p>
            <a:pPr lvl="1">
              <a:lnSpc>
                <a:spcPct val="150000"/>
              </a:lnSpc>
              <a:buFont typeface="Arial" pitchFamily="34" charset="0"/>
              <a:buChar char="•"/>
            </a:pPr>
            <a:r>
              <a:rPr lang="en-US" sz="2400" b="1" dirty="0" smtClean="0">
                <a:solidFill>
                  <a:srgbClr val="0070C0"/>
                </a:solidFill>
                <a:latin typeface="Times New Roman" pitchFamily="18" charset="0"/>
                <a:cs typeface="Times New Roman" pitchFamily="18" charset="0"/>
              </a:rPr>
              <a:t>Acute glomerulonephritis</a:t>
            </a:r>
            <a:endParaRPr lang="fa-IR" sz="2400" b="1" dirty="0" smtClean="0">
              <a:solidFill>
                <a:srgbClr val="0070C0"/>
              </a:solidFill>
              <a:latin typeface="Times New Roman" pitchFamily="18" charset="0"/>
              <a:cs typeface="Times New Roman" pitchFamily="18" charset="0"/>
            </a:endParaRPr>
          </a:p>
          <a:p>
            <a:pPr lvl="1">
              <a:lnSpc>
                <a:spcPct val="150000"/>
              </a:lnSpc>
            </a:pPr>
            <a:endParaRPr lang="fa-IR" sz="2800" b="1" dirty="0" smtClean="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2337546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en-US" sz="4000" dirty="0">
                <a:solidFill>
                  <a:srgbClr val="7030A0"/>
                </a:solidFill>
                <a:latin typeface="Times New Roman" pitchFamily="18" charset="0"/>
                <a:cs typeface="Times New Roman" pitchFamily="18" charset="0"/>
              </a:rPr>
              <a:t>Common diagnostic methods</a:t>
            </a:r>
            <a:r>
              <a:rPr lang="fa-IR" sz="4000" dirty="0">
                <a:solidFill>
                  <a:srgbClr val="7030A0"/>
                </a:solidFill>
                <a:latin typeface="Times New Roman" pitchFamily="18" charset="0"/>
                <a:cs typeface="Times New Roman" pitchFamily="18" charset="0"/>
              </a:rPr>
              <a:t> </a:t>
            </a:r>
            <a:endParaRPr lang="en-US" sz="4000" dirty="0">
              <a:solidFill>
                <a:srgbClr val="7030A0"/>
              </a:solidFill>
              <a:latin typeface="Times New Roman" pitchFamily="18" charset="0"/>
              <a:cs typeface="Times New Roman" pitchFamily="18" charset="0"/>
            </a:endParaRPr>
          </a:p>
        </p:txBody>
      </p:sp>
      <p:sp>
        <p:nvSpPr>
          <p:cNvPr id="27651" name="Rectangle 3"/>
          <p:cNvSpPr>
            <a:spLocks noGrp="1" noChangeArrowheads="1"/>
          </p:cNvSpPr>
          <p:nvPr>
            <p:ph idx="1"/>
          </p:nvPr>
        </p:nvSpPr>
        <p:spPr/>
        <p:txBody>
          <a:bodyPr/>
          <a:lstStyle/>
          <a:p>
            <a:pPr>
              <a:lnSpc>
                <a:spcPct val="200000"/>
              </a:lnSpc>
              <a:buClr>
                <a:srgbClr val="001132"/>
              </a:buClr>
              <a:buFont typeface="Wingdings" pitchFamily="2" charset="2"/>
              <a:buChar char="q"/>
            </a:pPr>
            <a:r>
              <a:rPr lang="en-US" b="1" dirty="0">
                <a:solidFill>
                  <a:srgbClr val="002060"/>
                </a:solidFill>
                <a:latin typeface="Times New Roman" pitchFamily="18" charset="0"/>
                <a:cs typeface="Times New Roman" pitchFamily="18" charset="0"/>
              </a:rPr>
              <a:t> Culture by patient specimen</a:t>
            </a:r>
            <a:endParaRPr lang="fa-IR" b="1" dirty="0">
              <a:solidFill>
                <a:srgbClr val="002060"/>
              </a:solidFill>
              <a:latin typeface="Times New Roman" pitchFamily="18" charset="0"/>
              <a:cs typeface="Times New Roman" pitchFamily="18" charset="0"/>
            </a:endParaRPr>
          </a:p>
          <a:p>
            <a:pPr>
              <a:lnSpc>
                <a:spcPct val="200000"/>
              </a:lnSpc>
              <a:buClr>
                <a:srgbClr val="001132"/>
              </a:buClr>
              <a:buFont typeface="Wingdings" pitchFamily="2" charset="2"/>
              <a:buChar char="q"/>
            </a:pPr>
            <a:r>
              <a:rPr lang="en-US" b="1" dirty="0">
                <a:solidFill>
                  <a:srgbClr val="002060"/>
                </a:solidFill>
                <a:latin typeface="Times New Roman" pitchFamily="18" charset="0"/>
                <a:cs typeface="Times New Roman" pitchFamily="18" charset="0"/>
              </a:rPr>
              <a:t> ASO titration</a:t>
            </a:r>
          </a:p>
          <a:p>
            <a:pPr>
              <a:lnSpc>
                <a:spcPct val="200000"/>
              </a:lnSpc>
              <a:buClr>
                <a:srgbClr val="001132"/>
              </a:buClr>
              <a:buFont typeface="Wingdings" pitchFamily="2" charset="2"/>
              <a:buChar char="q"/>
            </a:pPr>
            <a:r>
              <a:rPr lang="en-US" b="1" dirty="0">
                <a:solidFill>
                  <a:srgbClr val="002060"/>
                </a:solidFill>
                <a:latin typeface="Times New Roman" pitchFamily="18" charset="0"/>
                <a:cs typeface="Times New Roman" pitchFamily="18" charset="0"/>
              </a:rPr>
              <a:t> Anti-</a:t>
            </a:r>
            <a:r>
              <a:rPr lang="en-US" b="1" dirty="0" err="1">
                <a:solidFill>
                  <a:srgbClr val="002060"/>
                </a:solidFill>
                <a:latin typeface="Times New Roman" pitchFamily="18" charset="0"/>
                <a:cs typeface="Times New Roman" pitchFamily="18" charset="0"/>
              </a:rPr>
              <a:t>DNase</a:t>
            </a:r>
            <a:r>
              <a:rPr lang="en-US" b="1" dirty="0">
                <a:solidFill>
                  <a:srgbClr val="002060"/>
                </a:solidFill>
                <a:latin typeface="Times New Roman" pitchFamily="18" charset="0"/>
                <a:cs typeface="Times New Roman" pitchFamily="18" charset="0"/>
              </a:rPr>
              <a:t> </a:t>
            </a:r>
            <a:r>
              <a:rPr lang="en-US" b="1" dirty="0" smtClean="0">
                <a:solidFill>
                  <a:srgbClr val="002060"/>
                </a:solidFill>
                <a:latin typeface="Times New Roman" pitchFamily="18" charset="0"/>
                <a:cs typeface="Times New Roman" pitchFamily="18" charset="0"/>
              </a:rPr>
              <a:t>B</a:t>
            </a:r>
          </a:p>
          <a:p>
            <a:pPr>
              <a:lnSpc>
                <a:spcPct val="200000"/>
              </a:lnSpc>
              <a:buClr>
                <a:srgbClr val="001132"/>
              </a:buClr>
              <a:buFont typeface="Wingdings" pitchFamily="2" charset="2"/>
              <a:buChar char="q"/>
            </a:pPr>
            <a:r>
              <a:rPr lang="en-US" b="1" dirty="0" smtClean="0">
                <a:solidFill>
                  <a:srgbClr val="002060"/>
                </a:solidFill>
                <a:latin typeface="Times New Roman" pitchFamily="18" charset="0"/>
                <a:cs typeface="Times New Roman" pitchFamily="18" charset="0"/>
              </a:rPr>
              <a:t> lateral flow assay (LFA )</a:t>
            </a:r>
            <a:endParaRPr lang="en-US" b="1" dirty="0">
              <a:solidFill>
                <a:srgbClr val="002060"/>
              </a:solidFill>
              <a:latin typeface="Times New Roman" pitchFamily="18" charset="0"/>
              <a:cs typeface="Times New Roman" pitchFamily="18" charset="0"/>
            </a:endParaRPr>
          </a:p>
        </p:txBody>
      </p:sp>
      <p:pic>
        <p:nvPicPr>
          <p:cNvPr id="2" name="Picture 1"/>
          <p:cNvPicPr>
            <a:picLocks noChangeAspect="1"/>
          </p:cNvPicPr>
          <p:nvPr/>
        </p:nvPicPr>
        <p:blipFill>
          <a:blip r:embed="rId3"/>
          <a:stretch>
            <a:fillRect/>
          </a:stretch>
        </p:blipFill>
        <p:spPr>
          <a:xfrm>
            <a:off x="6096000" y="3665014"/>
            <a:ext cx="5016387" cy="3057234"/>
          </a:xfrm>
          <a:prstGeom prst="rect">
            <a:avLst/>
          </a:prstGeom>
        </p:spPr>
      </p:pic>
    </p:spTree>
    <p:extLst>
      <p:ext uri="{BB962C8B-B14F-4D97-AF65-F5344CB8AC3E}">
        <p14:creationId xmlns:p14="http://schemas.microsoft.com/office/powerpoint/2010/main" val="3175433280"/>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Content Placeholder 2"/>
          <p:cNvSpPr txBox="1">
            <a:spLocks/>
          </p:cNvSpPr>
          <p:nvPr/>
        </p:nvSpPr>
        <p:spPr>
          <a:xfrm>
            <a:off x="990600" y="1922780"/>
            <a:ext cx="8229600" cy="43891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200000"/>
              </a:lnSpc>
              <a:buClr>
                <a:srgbClr val="002060"/>
              </a:buClr>
            </a:pPr>
            <a:r>
              <a:rPr lang="en-US" sz="2500" b="1" smtClean="0">
                <a:solidFill>
                  <a:srgbClr val="002060"/>
                </a:solidFill>
                <a:latin typeface="Times New Roman" pitchFamily="18" charset="0"/>
                <a:cs typeface="Times New Roman" pitchFamily="18" charset="0"/>
              </a:rPr>
              <a:t>Streptolysin O </a:t>
            </a:r>
          </a:p>
          <a:p>
            <a:pPr lvl="2">
              <a:lnSpc>
                <a:spcPct val="200000"/>
              </a:lnSpc>
              <a:buClr>
                <a:srgbClr val="002060"/>
              </a:buClr>
            </a:pPr>
            <a:r>
              <a:rPr lang="en-US" sz="2500" b="1" smtClean="0">
                <a:solidFill>
                  <a:srgbClr val="002060"/>
                </a:solidFill>
                <a:latin typeface="Times New Roman" pitchFamily="18" charset="0"/>
                <a:cs typeface="Times New Roman" pitchFamily="18" charset="0"/>
              </a:rPr>
              <a:t>DNase</a:t>
            </a:r>
          </a:p>
          <a:p>
            <a:pPr lvl="2">
              <a:lnSpc>
                <a:spcPct val="200000"/>
              </a:lnSpc>
              <a:buClr>
                <a:srgbClr val="002060"/>
              </a:buClr>
            </a:pPr>
            <a:r>
              <a:rPr lang="en-US" sz="2500" b="1" smtClean="0">
                <a:solidFill>
                  <a:srgbClr val="002060"/>
                </a:solidFill>
                <a:latin typeface="Times New Roman" pitchFamily="18" charset="0"/>
                <a:cs typeface="Times New Roman" pitchFamily="18" charset="0"/>
              </a:rPr>
              <a:t>Hyaluronidase</a:t>
            </a:r>
            <a:endParaRPr lang="fa-IR" sz="2500" b="1" smtClean="0">
              <a:solidFill>
                <a:srgbClr val="002060"/>
              </a:solidFill>
              <a:latin typeface="Times New Roman" pitchFamily="18" charset="0"/>
              <a:cs typeface="Times New Roman" pitchFamily="18" charset="0"/>
            </a:endParaRPr>
          </a:p>
          <a:p>
            <a:pPr lvl="2">
              <a:lnSpc>
                <a:spcPct val="200000"/>
              </a:lnSpc>
              <a:buClr>
                <a:srgbClr val="002060"/>
              </a:buClr>
            </a:pPr>
            <a:r>
              <a:rPr lang="en-US" sz="2500" b="1" smtClean="0">
                <a:solidFill>
                  <a:srgbClr val="002060"/>
                </a:solidFill>
                <a:latin typeface="Times New Roman" pitchFamily="18" charset="0"/>
                <a:cs typeface="Times New Roman" pitchFamily="18" charset="0"/>
              </a:rPr>
              <a:t>Streptokinase</a:t>
            </a:r>
            <a:endParaRPr lang="fa-IR" sz="2500" b="1" smtClean="0">
              <a:solidFill>
                <a:srgbClr val="002060"/>
              </a:solidFill>
              <a:latin typeface="Times New Roman" pitchFamily="18" charset="0"/>
              <a:cs typeface="Times New Roman" pitchFamily="18" charset="0"/>
            </a:endParaRPr>
          </a:p>
          <a:p>
            <a:pPr lvl="1">
              <a:buClr>
                <a:srgbClr val="002060"/>
              </a:buClr>
            </a:pPr>
            <a:endParaRPr lang="fa-IR" sz="2800" b="1" smtClean="0">
              <a:solidFill>
                <a:srgbClr val="002060"/>
              </a:solidFill>
              <a:latin typeface="Times New Roman" pitchFamily="18" charset="0"/>
              <a:cs typeface="Times New Roman" pitchFamily="18" charset="0"/>
            </a:endParaRPr>
          </a:p>
          <a:p>
            <a:pPr lvl="1">
              <a:buClr>
                <a:srgbClr val="002060"/>
              </a:buClr>
            </a:pPr>
            <a:endParaRPr lang="en-US" sz="2800" b="1" smtClean="0">
              <a:solidFill>
                <a:srgbClr val="002060"/>
              </a:solidFill>
              <a:latin typeface="Times New Roman" pitchFamily="18" charset="0"/>
              <a:cs typeface="Times New Roman" pitchFamily="18" charset="0"/>
            </a:endParaRPr>
          </a:p>
          <a:p>
            <a:pPr lvl="1"/>
            <a:endParaRPr lang="en-US" sz="2800" b="1" dirty="0">
              <a:latin typeface="Times New Roman" pitchFamily="18" charset="0"/>
              <a:cs typeface="Times New Roman" pitchFamily="18" charset="0"/>
            </a:endParaRPr>
          </a:p>
        </p:txBody>
      </p:sp>
      <p:sp>
        <p:nvSpPr>
          <p:cNvPr id="5" name="Title 1"/>
          <p:cNvSpPr>
            <a:spLocks noGrp="1"/>
          </p:cNvSpPr>
          <p:nvPr>
            <p:ph type="title"/>
          </p:nvPr>
        </p:nvSpPr>
        <p:spPr/>
        <p:txBody>
          <a:bodyPr/>
          <a:lstStyle/>
          <a:p>
            <a:pPr algn="ctr"/>
            <a:r>
              <a:rPr lang="en-US" b="1" dirty="0" smtClean="0">
                <a:solidFill>
                  <a:srgbClr val="7030A0"/>
                </a:solidFill>
                <a:latin typeface="Times New Roman" pitchFamily="18" charset="0"/>
                <a:cs typeface="Times New Roman" pitchFamily="18" charset="0"/>
              </a:rPr>
              <a:t>Streptococcal </a:t>
            </a:r>
            <a:r>
              <a:rPr lang="en-US" b="1" dirty="0" err="1" smtClean="0">
                <a:solidFill>
                  <a:srgbClr val="7030A0"/>
                </a:solidFill>
                <a:latin typeface="Times New Roman" pitchFamily="18" charset="0"/>
                <a:cs typeface="Times New Roman" pitchFamily="18" charset="0"/>
              </a:rPr>
              <a:t>Exo</a:t>
            </a:r>
            <a:r>
              <a:rPr lang="en-US" b="1" dirty="0" smtClean="0">
                <a:solidFill>
                  <a:srgbClr val="7030A0"/>
                </a:solidFill>
                <a:latin typeface="Times New Roman" pitchFamily="18" charset="0"/>
                <a:cs typeface="Times New Roman" pitchFamily="18" charset="0"/>
              </a:rPr>
              <a:t>-antigens</a:t>
            </a:r>
            <a:endParaRPr lang="en-US" b="1" dirty="0">
              <a:solidFill>
                <a:srgbClr val="7030A0"/>
              </a:solidFill>
              <a:latin typeface="Times New Roman" pitchFamily="18" charset="0"/>
              <a:cs typeface="Times New Roman" pitchFamily="18" charset="0"/>
            </a:endParaRPr>
          </a:p>
        </p:txBody>
      </p:sp>
      <p:sp>
        <p:nvSpPr>
          <p:cNvPr id="7" name="TextBox 6"/>
          <p:cNvSpPr txBox="1"/>
          <p:nvPr/>
        </p:nvSpPr>
        <p:spPr>
          <a:xfrm>
            <a:off x="5499007" y="2277978"/>
            <a:ext cx="817853" cy="461665"/>
          </a:xfrm>
          <a:prstGeom prst="rect">
            <a:avLst/>
          </a:prstGeom>
          <a:noFill/>
        </p:spPr>
        <p:txBody>
          <a:bodyPr wrap="none" rtlCol="0">
            <a:spAutoFit/>
          </a:bodyPr>
          <a:lstStyle/>
          <a:p>
            <a:r>
              <a:rPr lang="en-US" sz="2400" b="1" dirty="0" smtClean="0">
                <a:solidFill>
                  <a:srgbClr val="D2082A"/>
                </a:solidFill>
                <a:latin typeface="Times New Roman" pitchFamily="18" charset="0"/>
                <a:cs typeface="Times New Roman" pitchFamily="18" charset="0"/>
              </a:rPr>
              <a:t>ASO</a:t>
            </a:r>
            <a:endParaRPr lang="en-US" sz="2400" b="1" dirty="0">
              <a:solidFill>
                <a:srgbClr val="D2082A"/>
              </a:solidFill>
              <a:latin typeface="Times New Roman" pitchFamily="18" charset="0"/>
              <a:cs typeface="Times New Roman" pitchFamily="18" charset="0"/>
            </a:endParaRPr>
          </a:p>
        </p:txBody>
      </p:sp>
      <p:sp>
        <p:nvSpPr>
          <p:cNvPr id="8" name="TextBox 7"/>
          <p:cNvSpPr txBox="1"/>
          <p:nvPr/>
        </p:nvSpPr>
        <p:spPr>
          <a:xfrm>
            <a:off x="5118007" y="3039978"/>
            <a:ext cx="1955985" cy="461665"/>
          </a:xfrm>
          <a:prstGeom prst="rect">
            <a:avLst/>
          </a:prstGeom>
          <a:noFill/>
        </p:spPr>
        <p:txBody>
          <a:bodyPr wrap="none" rtlCol="0">
            <a:spAutoFit/>
          </a:bodyPr>
          <a:lstStyle/>
          <a:p>
            <a:r>
              <a:rPr lang="en-US" sz="2400" b="1" dirty="0" smtClean="0">
                <a:solidFill>
                  <a:srgbClr val="D2082A"/>
                </a:solidFill>
                <a:latin typeface="Times New Roman" pitchFamily="18" charset="0"/>
                <a:cs typeface="Times New Roman" pitchFamily="18" charset="0"/>
              </a:rPr>
              <a:t>Anti-</a:t>
            </a:r>
            <a:r>
              <a:rPr lang="en-US" sz="2400" b="1" dirty="0" err="1" smtClean="0">
                <a:solidFill>
                  <a:srgbClr val="D2082A"/>
                </a:solidFill>
                <a:latin typeface="Times New Roman" pitchFamily="18" charset="0"/>
                <a:cs typeface="Times New Roman" pitchFamily="18" charset="0"/>
              </a:rPr>
              <a:t>Dnase</a:t>
            </a:r>
            <a:r>
              <a:rPr lang="en-US" sz="2400" b="1" dirty="0" smtClean="0">
                <a:solidFill>
                  <a:srgbClr val="D2082A"/>
                </a:solidFill>
                <a:latin typeface="Times New Roman" pitchFamily="18" charset="0"/>
                <a:cs typeface="Times New Roman" pitchFamily="18" charset="0"/>
              </a:rPr>
              <a:t> B</a:t>
            </a:r>
            <a:endParaRPr lang="en-US" sz="2400" b="1" dirty="0">
              <a:solidFill>
                <a:srgbClr val="D2082A"/>
              </a:solidFill>
              <a:latin typeface="Times New Roman" pitchFamily="18" charset="0"/>
              <a:cs typeface="Times New Roman" pitchFamily="18" charset="0"/>
            </a:endParaRPr>
          </a:p>
        </p:txBody>
      </p:sp>
    </p:spTree>
    <p:extLst>
      <p:ext uri="{BB962C8B-B14F-4D97-AF65-F5344CB8AC3E}">
        <p14:creationId xmlns:p14="http://schemas.microsoft.com/office/powerpoint/2010/main" val="3309361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ASO</a:t>
            </a:r>
            <a:endParaRPr lang="en-US" b="1" dirty="0">
              <a:solidFill>
                <a:srgbClr val="7030A0"/>
              </a:solidFill>
            </a:endParaRPr>
          </a:p>
        </p:txBody>
      </p:sp>
      <p:sp>
        <p:nvSpPr>
          <p:cNvPr id="3" name="Content Placeholder 2"/>
          <p:cNvSpPr>
            <a:spLocks noGrp="1"/>
          </p:cNvSpPr>
          <p:nvPr>
            <p:ph idx="1"/>
          </p:nvPr>
        </p:nvSpPr>
        <p:spPr>
          <a:xfrm>
            <a:off x="336884" y="1690688"/>
            <a:ext cx="11855116" cy="4351338"/>
          </a:xfrm>
        </p:spPr>
        <p:txBody>
          <a:bodyPr/>
          <a:lstStyle/>
          <a:p>
            <a:r>
              <a:rPr lang="en-US" dirty="0" smtClean="0"/>
              <a:t> Classic Way: Neutralization</a:t>
            </a:r>
          </a:p>
          <a:p>
            <a:pPr marL="0" indent="0">
              <a:buNone/>
            </a:pPr>
            <a:r>
              <a:rPr lang="en-US" dirty="0"/>
              <a:t> </a:t>
            </a:r>
            <a:r>
              <a:rPr lang="en-US" dirty="0" smtClean="0"/>
              <a:t>           Normal Rang: 240 Todd units in an adult , 320 Todd units in a child </a:t>
            </a:r>
          </a:p>
          <a:p>
            <a:pPr marL="0" indent="0">
              <a:buNone/>
            </a:pPr>
            <a:endParaRPr lang="en-US" dirty="0"/>
          </a:p>
          <a:p>
            <a:r>
              <a:rPr lang="en-US" dirty="0" err="1" smtClean="0"/>
              <a:t>Nephlometry</a:t>
            </a:r>
            <a:endParaRPr lang="en-US" dirty="0" smtClean="0"/>
          </a:p>
          <a:p>
            <a:pPr marL="0" indent="0">
              <a:buNone/>
            </a:pPr>
            <a:r>
              <a:rPr lang="en-US" dirty="0"/>
              <a:t> </a:t>
            </a:r>
            <a:r>
              <a:rPr lang="en-US" dirty="0" smtClean="0"/>
              <a:t>    Automated, Rapid, Quantitative method</a:t>
            </a:r>
          </a:p>
          <a:p>
            <a:pPr marL="0" indent="0">
              <a:buNone/>
            </a:pPr>
            <a:endParaRPr lang="en-US" dirty="0"/>
          </a:p>
          <a:p>
            <a:r>
              <a:rPr lang="en-US" dirty="0" smtClean="0"/>
              <a:t>Agglutination</a:t>
            </a:r>
          </a:p>
          <a:p>
            <a:endParaRPr lang="en-US" dirty="0"/>
          </a:p>
          <a:p>
            <a:endParaRPr lang="en-US" dirty="0" smtClean="0"/>
          </a:p>
          <a:p>
            <a:pPr marL="0" indent="0">
              <a:buNone/>
            </a:pPr>
            <a:endParaRPr lang="en-US" dirty="0"/>
          </a:p>
        </p:txBody>
      </p:sp>
    </p:spTree>
    <p:extLst>
      <p:ext uri="{BB962C8B-B14F-4D97-AF65-F5344CB8AC3E}">
        <p14:creationId xmlns:p14="http://schemas.microsoft.com/office/powerpoint/2010/main" val="14373031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7030A0"/>
                </a:solidFill>
              </a:rPr>
              <a:t>ASO : Current Commercial Kits!</a:t>
            </a:r>
            <a:endParaRPr lang="en-US" sz="4000" b="1" dirty="0">
              <a:solidFill>
                <a:srgbClr val="7030A0"/>
              </a:solidFill>
            </a:endParaRPr>
          </a:p>
        </p:txBody>
      </p:sp>
      <p:pic>
        <p:nvPicPr>
          <p:cNvPr id="4" name="Picture 3"/>
          <p:cNvPicPr>
            <a:picLocks noChangeAspect="1"/>
          </p:cNvPicPr>
          <p:nvPr/>
        </p:nvPicPr>
        <p:blipFill>
          <a:blip r:embed="rId2"/>
          <a:stretch>
            <a:fillRect/>
          </a:stretch>
        </p:blipFill>
        <p:spPr>
          <a:xfrm>
            <a:off x="1430421" y="1610727"/>
            <a:ext cx="3503528" cy="2866523"/>
          </a:xfrm>
          <a:prstGeom prst="rect">
            <a:avLst/>
          </a:prstGeom>
        </p:spPr>
      </p:pic>
      <p:pic>
        <p:nvPicPr>
          <p:cNvPr id="5" name="Picture 4"/>
          <p:cNvPicPr>
            <a:picLocks noChangeAspect="1"/>
          </p:cNvPicPr>
          <p:nvPr/>
        </p:nvPicPr>
        <p:blipFill>
          <a:blip r:embed="rId3"/>
          <a:stretch>
            <a:fillRect/>
          </a:stretch>
        </p:blipFill>
        <p:spPr>
          <a:xfrm>
            <a:off x="6096000" y="3043989"/>
            <a:ext cx="4024763" cy="3036349"/>
          </a:xfrm>
          <a:prstGeom prst="rect">
            <a:avLst/>
          </a:prstGeom>
        </p:spPr>
      </p:pic>
    </p:spTree>
    <p:extLst>
      <p:ext uri="{BB962C8B-B14F-4D97-AF65-F5344CB8AC3E}">
        <p14:creationId xmlns:p14="http://schemas.microsoft.com/office/powerpoint/2010/main" val="26068510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bwMode="auto">
          <a:xfrm rot="15358326">
            <a:off x="8218429" y="1225683"/>
            <a:ext cx="685800" cy="785812"/>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5" name="Isosceles Triangle 4"/>
          <p:cNvSpPr/>
          <p:nvPr/>
        </p:nvSpPr>
        <p:spPr bwMode="auto">
          <a:xfrm rot="14620680">
            <a:off x="7724763" y="446118"/>
            <a:ext cx="685800" cy="785813"/>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6" name="Isosceles Triangle 5"/>
          <p:cNvSpPr/>
          <p:nvPr/>
        </p:nvSpPr>
        <p:spPr bwMode="auto">
          <a:xfrm rot="15437601">
            <a:off x="9159368" y="450525"/>
            <a:ext cx="685800" cy="785813"/>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7" name="Isosceles Triangle 6"/>
          <p:cNvSpPr/>
          <p:nvPr/>
        </p:nvSpPr>
        <p:spPr bwMode="auto">
          <a:xfrm rot="14238762">
            <a:off x="9381841" y="1648572"/>
            <a:ext cx="685800" cy="787400"/>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sp>
        <p:nvSpPr>
          <p:cNvPr id="8" name="Isosceles Triangle 7"/>
          <p:cNvSpPr/>
          <p:nvPr/>
        </p:nvSpPr>
        <p:spPr bwMode="auto">
          <a:xfrm rot="15635921">
            <a:off x="8256235" y="2215939"/>
            <a:ext cx="685800" cy="787400"/>
          </a:xfrm>
          <a:prstGeom prst="triangle">
            <a:avLst/>
          </a:prstGeom>
          <a:solidFill>
            <a:srgbClr val="C00000"/>
          </a:solidFill>
          <a:ln w="25400" cap="flat" cmpd="sng" algn="ctr">
            <a:noFill/>
            <a:prstDash val="solid"/>
            <a:headEnd type="none" w="med" len="med"/>
            <a:tailEnd type="none" w="med" len="med"/>
          </a:ln>
          <a:effectLst/>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Arial"/>
            </a:endParaRPr>
          </a:p>
        </p:txBody>
      </p:sp>
      <p:grpSp>
        <p:nvGrpSpPr>
          <p:cNvPr id="9" name="Group 7"/>
          <p:cNvGrpSpPr>
            <a:grpSpLocks/>
          </p:cNvGrpSpPr>
          <p:nvPr/>
        </p:nvGrpSpPr>
        <p:grpSpPr bwMode="auto">
          <a:xfrm rot="9032753">
            <a:off x="2602389" y="633461"/>
            <a:ext cx="1370012" cy="782638"/>
            <a:chOff x="1992199" y="1363962"/>
            <a:chExt cx="1369594" cy="783282"/>
          </a:xfrm>
        </p:grpSpPr>
        <p:cxnSp>
          <p:nvCxnSpPr>
            <p:cNvPr id="10" name="Straight Connector 8"/>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11" name="Straight Connector 9"/>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12" name="Straight Connector 10"/>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13" name="Group 15"/>
          <p:cNvGrpSpPr>
            <a:grpSpLocks/>
          </p:cNvGrpSpPr>
          <p:nvPr/>
        </p:nvGrpSpPr>
        <p:grpSpPr bwMode="auto">
          <a:xfrm rot="8838113">
            <a:off x="950241" y="1137149"/>
            <a:ext cx="1368425" cy="782638"/>
            <a:chOff x="1992199" y="1363962"/>
            <a:chExt cx="1369594" cy="783282"/>
          </a:xfrm>
        </p:grpSpPr>
        <p:cxnSp>
          <p:nvCxnSpPr>
            <p:cNvPr id="14" name="Straight Connector 16"/>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15" name="Straight Connector 17"/>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16" name="Straight Connector 18"/>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17" name="Group 19"/>
          <p:cNvGrpSpPr>
            <a:grpSpLocks/>
          </p:cNvGrpSpPr>
          <p:nvPr/>
        </p:nvGrpSpPr>
        <p:grpSpPr bwMode="auto">
          <a:xfrm rot="8209439">
            <a:off x="2623168" y="1844102"/>
            <a:ext cx="1370012" cy="782638"/>
            <a:chOff x="1992199" y="1363962"/>
            <a:chExt cx="1369594" cy="783282"/>
          </a:xfrm>
        </p:grpSpPr>
        <p:cxnSp>
          <p:nvCxnSpPr>
            <p:cNvPr id="18"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19"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0"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21" name="Group 19"/>
          <p:cNvGrpSpPr>
            <a:grpSpLocks/>
          </p:cNvGrpSpPr>
          <p:nvPr/>
        </p:nvGrpSpPr>
        <p:grpSpPr bwMode="auto">
          <a:xfrm rot="8209439">
            <a:off x="2861347" y="2789424"/>
            <a:ext cx="1370012" cy="782638"/>
            <a:chOff x="1992199" y="1363962"/>
            <a:chExt cx="1369594" cy="783282"/>
          </a:xfrm>
        </p:grpSpPr>
        <p:cxnSp>
          <p:nvCxnSpPr>
            <p:cNvPr id="22"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23"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4"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grpSp>
        <p:nvGrpSpPr>
          <p:cNvPr id="25" name="Group 19"/>
          <p:cNvGrpSpPr>
            <a:grpSpLocks/>
          </p:cNvGrpSpPr>
          <p:nvPr/>
        </p:nvGrpSpPr>
        <p:grpSpPr bwMode="auto">
          <a:xfrm rot="8848334">
            <a:off x="828587" y="2506823"/>
            <a:ext cx="1370012" cy="782638"/>
            <a:chOff x="1992199" y="1363962"/>
            <a:chExt cx="1369594" cy="783282"/>
          </a:xfrm>
        </p:grpSpPr>
        <p:cxnSp>
          <p:nvCxnSpPr>
            <p:cNvPr id="26" name="Straight Connector 20"/>
            <p:cNvCxnSpPr>
              <a:cxnSpLocks noChangeShapeType="1"/>
            </p:cNvCxnSpPr>
            <p:nvPr/>
          </p:nvCxnSpPr>
          <p:spPr bwMode="auto">
            <a:xfrm rot="-8434604">
              <a:off x="2474204" y="2147244"/>
              <a:ext cx="887589" cy="0"/>
            </a:xfrm>
            <a:prstGeom prst="line">
              <a:avLst/>
            </a:prstGeom>
            <a:noFill/>
            <a:ln w="76200" algn="ctr">
              <a:solidFill>
                <a:srgbClr val="000000"/>
              </a:solidFill>
              <a:round/>
              <a:headEnd/>
              <a:tailEnd/>
            </a:ln>
            <a:extLst>
              <a:ext uri="{909E8E84-426E-40DD-AFC4-6F175D3DCCD1}">
                <a14:hiddenFill xmlns:a14="http://schemas.microsoft.com/office/drawing/2010/main">
                  <a:noFill/>
                </a14:hiddenFill>
              </a:ext>
            </a:extLst>
          </p:spPr>
        </p:cxnSp>
        <p:cxnSp>
          <p:nvCxnSpPr>
            <p:cNvPr id="27" name="Straight Connector 21"/>
            <p:cNvCxnSpPr>
              <a:cxnSpLocks noChangeShapeType="1"/>
            </p:cNvCxnSpPr>
            <p:nvPr/>
          </p:nvCxnSpPr>
          <p:spPr bwMode="auto">
            <a:xfrm rot="13165396" flipV="1">
              <a:off x="1992199" y="1656544"/>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cxnSp>
          <p:nvCxnSpPr>
            <p:cNvPr id="28" name="Straight Connector 22"/>
            <p:cNvCxnSpPr>
              <a:cxnSpLocks noChangeShapeType="1"/>
            </p:cNvCxnSpPr>
            <p:nvPr/>
          </p:nvCxnSpPr>
          <p:spPr bwMode="auto">
            <a:xfrm rot="-8434604">
              <a:off x="2232727" y="1363962"/>
              <a:ext cx="522111" cy="378759"/>
            </a:xfrm>
            <a:prstGeom prst="line">
              <a:avLst/>
            </a:prstGeom>
            <a:noFill/>
            <a:ln w="76200" algn="ctr">
              <a:solidFill>
                <a:srgbClr val="C00000"/>
              </a:solidFill>
              <a:round/>
              <a:headEnd/>
              <a:tailEnd/>
            </a:ln>
            <a:extLst>
              <a:ext uri="{909E8E84-426E-40DD-AFC4-6F175D3DCCD1}">
                <a14:hiddenFill xmlns:a14="http://schemas.microsoft.com/office/drawing/2010/main">
                  <a:noFill/>
                </a14:hiddenFill>
              </a:ext>
            </a:extLst>
          </p:spPr>
        </p:cxnSp>
      </p:grpSp>
      <p:sp>
        <p:nvSpPr>
          <p:cNvPr id="29" name="TextBox 28"/>
          <p:cNvSpPr txBox="1"/>
          <p:nvPr/>
        </p:nvSpPr>
        <p:spPr>
          <a:xfrm>
            <a:off x="1520989" y="3807098"/>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30" name="TextBox 29"/>
          <p:cNvSpPr txBox="1"/>
          <p:nvPr/>
        </p:nvSpPr>
        <p:spPr>
          <a:xfrm>
            <a:off x="8055061" y="3807097"/>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31" name="TextBox 30"/>
          <p:cNvSpPr txBox="1"/>
          <p:nvPr/>
        </p:nvSpPr>
        <p:spPr>
          <a:xfrm>
            <a:off x="4919593" y="1541057"/>
            <a:ext cx="2451462"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Precipitation</a:t>
            </a:r>
            <a:endParaRPr lang="en-US" sz="3200" b="1" dirty="0">
              <a:solidFill>
                <a:srgbClr val="002060"/>
              </a:solidFill>
            </a:endParaRPr>
          </a:p>
        </p:txBody>
      </p:sp>
      <p:sp>
        <p:nvSpPr>
          <p:cNvPr id="32" name="TextBox 31"/>
          <p:cNvSpPr txBox="1"/>
          <p:nvPr/>
        </p:nvSpPr>
        <p:spPr>
          <a:xfrm>
            <a:off x="1538634" y="3814094"/>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33" name="TextBox 32"/>
          <p:cNvSpPr txBox="1"/>
          <p:nvPr/>
        </p:nvSpPr>
        <p:spPr>
          <a:xfrm>
            <a:off x="8088307" y="3814093"/>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Insoluble</a:t>
            </a:r>
            <a:endParaRPr lang="en-US" sz="3200" b="1" dirty="0">
              <a:solidFill>
                <a:srgbClr val="002060"/>
              </a:solidFill>
            </a:endParaRPr>
          </a:p>
        </p:txBody>
      </p:sp>
      <p:sp>
        <p:nvSpPr>
          <p:cNvPr id="34" name="TextBox 33"/>
          <p:cNvSpPr txBox="1"/>
          <p:nvPr/>
        </p:nvSpPr>
        <p:spPr>
          <a:xfrm>
            <a:off x="4738580" y="1541057"/>
            <a:ext cx="2693583"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Agglutination</a:t>
            </a:r>
            <a:endParaRPr lang="en-US" sz="3200" b="1" dirty="0">
              <a:solidFill>
                <a:srgbClr val="002060"/>
              </a:solidFill>
            </a:endParaRPr>
          </a:p>
        </p:txBody>
      </p:sp>
      <p:sp>
        <p:nvSpPr>
          <p:cNvPr id="35" name="TextBox 34"/>
          <p:cNvSpPr txBox="1"/>
          <p:nvPr/>
        </p:nvSpPr>
        <p:spPr>
          <a:xfrm>
            <a:off x="1538390" y="3814939"/>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36" name="TextBox 35"/>
          <p:cNvSpPr txBox="1"/>
          <p:nvPr/>
        </p:nvSpPr>
        <p:spPr>
          <a:xfrm>
            <a:off x="8051781" y="3833881"/>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37" name="Flowchart: Collate 24"/>
          <p:cNvSpPr>
            <a:spLocks noChangeArrowheads="1"/>
          </p:cNvSpPr>
          <p:nvPr/>
        </p:nvSpPr>
        <p:spPr bwMode="auto">
          <a:xfrm>
            <a:off x="7990064" y="2381978"/>
            <a:ext cx="479538" cy="544821"/>
          </a:xfrm>
          <a:prstGeom prst="flowChartCollate">
            <a:avLst/>
          </a:prstGeom>
          <a:solidFill>
            <a:srgbClr val="00CC00"/>
          </a:solidFill>
          <a:ln>
            <a:noFill/>
          </a:ln>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fa-IR" altLang="en-US" sz="1800"/>
          </a:p>
        </p:txBody>
      </p:sp>
      <p:sp>
        <p:nvSpPr>
          <p:cNvPr id="38" name="Flowchart: Collate 24"/>
          <p:cNvSpPr>
            <a:spLocks noChangeArrowheads="1"/>
          </p:cNvSpPr>
          <p:nvPr/>
        </p:nvSpPr>
        <p:spPr bwMode="auto">
          <a:xfrm>
            <a:off x="7990064" y="1409172"/>
            <a:ext cx="479538" cy="544821"/>
          </a:xfrm>
          <a:prstGeom prst="flowChartCollate">
            <a:avLst/>
          </a:prstGeom>
          <a:solidFill>
            <a:srgbClr val="00CC00"/>
          </a:solidFill>
          <a:ln>
            <a:noFill/>
          </a:ln>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fa-IR" altLang="en-US" sz="1800"/>
          </a:p>
        </p:txBody>
      </p:sp>
      <p:sp>
        <p:nvSpPr>
          <p:cNvPr id="39" name="Flowchart: Collate 24"/>
          <p:cNvSpPr>
            <a:spLocks noChangeArrowheads="1"/>
          </p:cNvSpPr>
          <p:nvPr/>
        </p:nvSpPr>
        <p:spPr bwMode="auto">
          <a:xfrm>
            <a:off x="9333828" y="2069802"/>
            <a:ext cx="479538" cy="544821"/>
          </a:xfrm>
          <a:prstGeom prst="flowChartCollate">
            <a:avLst/>
          </a:prstGeom>
          <a:solidFill>
            <a:srgbClr val="00CC00"/>
          </a:solidFill>
          <a:ln>
            <a:noFill/>
          </a:ln>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fa-IR" altLang="en-US" sz="1800"/>
          </a:p>
        </p:txBody>
      </p:sp>
      <p:sp>
        <p:nvSpPr>
          <p:cNvPr id="40" name="Flowchart: Collate 24"/>
          <p:cNvSpPr>
            <a:spLocks noChangeArrowheads="1"/>
          </p:cNvSpPr>
          <p:nvPr/>
        </p:nvSpPr>
        <p:spPr bwMode="auto">
          <a:xfrm>
            <a:off x="8892825" y="658697"/>
            <a:ext cx="479538" cy="544821"/>
          </a:xfrm>
          <a:prstGeom prst="flowChartCollate">
            <a:avLst/>
          </a:prstGeom>
          <a:solidFill>
            <a:srgbClr val="00CC00"/>
          </a:solidFill>
          <a:ln>
            <a:noFill/>
          </a:ln>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fa-IR" altLang="en-US" sz="1800"/>
          </a:p>
        </p:txBody>
      </p:sp>
      <p:sp>
        <p:nvSpPr>
          <p:cNvPr id="41" name="Flowchart: Collate 24"/>
          <p:cNvSpPr>
            <a:spLocks noChangeArrowheads="1"/>
          </p:cNvSpPr>
          <p:nvPr/>
        </p:nvSpPr>
        <p:spPr bwMode="auto">
          <a:xfrm>
            <a:off x="7490567" y="696934"/>
            <a:ext cx="479538" cy="544821"/>
          </a:xfrm>
          <a:prstGeom prst="flowChartCollate">
            <a:avLst/>
          </a:prstGeom>
          <a:solidFill>
            <a:srgbClr val="00CC00"/>
          </a:solidFill>
          <a:ln>
            <a:noFill/>
          </a:ln>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fa-IR" altLang="en-US" sz="1800"/>
          </a:p>
        </p:txBody>
      </p:sp>
      <p:sp>
        <p:nvSpPr>
          <p:cNvPr id="42" name="TextBox 41"/>
          <p:cNvSpPr txBox="1"/>
          <p:nvPr/>
        </p:nvSpPr>
        <p:spPr>
          <a:xfrm>
            <a:off x="4754349" y="1466269"/>
            <a:ext cx="2693583" cy="1077218"/>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Passive Agglutination</a:t>
            </a:r>
            <a:endParaRPr lang="en-US" sz="3200" b="1" dirty="0">
              <a:solidFill>
                <a:srgbClr val="002060"/>
              </a:solidFill>
            </a:endParaRPr>
          </a:p>
        </p:txBody>
      </p:sp>
      <p:sp>
        <p:nvSpPr>
          <p:cNvPr id="43" name="TextBox 42"/>
          <p:cNvSpPr txBox="1"/>
          <p:nvPr/>
        </p:nvSpPr>
        <p:spPr>
          <a:xfrm>
            <a:off x="8064728" y="3814093"/>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44" name="TextBox 43"/>
          <p:cNvSpPr txBox="1"/>
          <p:nvPr/>
        </p:nvSpPr>
        <p:spPr>
          <a:xfrm>
            <a:off x="1538146" y="3813249"/>
            <a:ext cx="1761585" cy="584775"/>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Soluble</a:t>
            </a:r>
            <a:endParaRPr lang="en-US" sz="3200" b="1" dirty="0">
              <a:solidFill>
                <a:srgbClr val="002060"/>
              </a:solidFill>
            </a:endParaRPr>
          </a:p>
        </p:txBody>
      </p:sp>
      <p:sp>
        <p:nvSpPr>
          <p:cNvPr id="45" name="TextBox 44"/>
          <p:cNvSpPr txBox="1"/>
          <p:nvPr/>
        </p:nvSpPr>
        <p:spPr>
          <a:xfrm>
            <a:off x="4428591" y="1442276"/>
            <a:ext cx="3205170" cy="1077218"/>
          </a:xfrm>
          <a:prstGeom prst="rect">
            <a:avLst/>
          </a:prstGeom>
          <a:solidFill>
            <a:srgbClr val="FFC000"/>
          </a:solidFill>
          <a:ln w="57150">
            <a:solidFill>
              <a:srgbClr val="FF0000"/>
            </a:solidFill>
          </a:ln>
        </p:spPr>
        <p:txBody>
          <a:bodyPr wrap="square" rtlCol="0">
            <a:spAutoFit/>
          </a:bodyPr>
          <a:lstStyle/>
          <a:p>
            <a:pPr algn="ctr"/>
            <a:r>
              <a:rPr lang="en-US" sz="3200" b="1" dirty="0" smtClean="0">
                <a:solidFill>
                  <a:srgbClr val="002060"/>
                </a:solidFill>
              </a:rPr>
              <a:t>Reverse Passive Agglutination</a:t>
            </a:r>
            <a:endParaRPr lang="en-US" sz="3200" b="1" dirty="0">
              <a:solidFill>
                <a:srgbClr val="002060"/>
              </a:solidFill>
            </a:endParaRPr>
          </a:p>
        </p:txBody>
      </p:sp>
      <p:sp>
        <p:nvSpPr>
          <p:cNvPr id="4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14786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9"/>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3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2"/>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41"/>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40"/>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38"/>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39"/>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37"/>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2" nodeType="clickEffect">
                                  <p:stCondLst>
                                    <p:cond delay="0"/>
                                  </p:stCondLst>
                                  <p:childTnLst>
                                    <p:set>
                                      <p:cBhvr>
                                        <p:cTn id="78" dur="1" fill="hold">
                                          <p:stCondLst>
                                            <p:cond delay="0"/>
                                          </p:stCondLst>
                                        </p:cTn>
                                        <p:tgtEl>
                                          <p:spTgt spid="35"/>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36"/>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4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0" presetClass="path" presetSubtype="0" accel="50000" decel="50000" fill="hold" grpId="0" nodeType="clickEffect">
                                  <p:stCondLst>
                                    <p:cond delay="0"/>
                                  </p:stCondLst>
                                  <p:childTnLst>
                                    <p:animMotion origin="layout" path="M 0 0 L 0 0 L -0.01354 0.01783 C -0.01536 0.02038 -0.01718 0.02315 -0.01914 0.0257 C -0.02096 0.02848 -0.02265 0.03125 -0.02473 0.0338 C -0.02578 0.03496 -0.02695 0.03635 -0.02799 0.03774 C -0.02955 0.03959 -0.03098 0.0419 -0.03255 0.04375 C -0.03645 0.04815 -0.03658 0.047 -0.04036 0.04954 C -0.04218 0.05093 -0.04414 0.05209 -0.04596 0.05371 C -0.06276 0.0676 -0.0539 0.06366 -0.06497 0.0676 C -0.06679 0.06945 -0.06861 0.07176 -0.07057 0.07362 C -0.07565 0.07801 -0.07942 0.07894 -0.08515 0.08149 C -0.09596 0.09121 -0.08164 0.0794 -0.09739 0.0875 C -0.10013 0.08889 -0.1026 0.0919 -0.10533 0.09352 C -0.10742 0.09468 -0.10976 0.09468 -0.11197 0.09538 C -0.12239 0.09815 -0.12044 0.09746 -0.13333 0.09931 C -0.14765 0.10672 -0.13502 0.10139 -0.15572 0.10533 C -0.15755 0.10579 -0.15937 0.10695 -0.16119 0.10741 C -0.16992 0.10926 -0.18307 0.11158 -0.19257 0.11343 L -0.27317 0.11135 C -0.27773 0.11112 -0.28229 0.11135 -0.28658 0.10926 C -0.28841 0.10857 -0.28945 0.10463 -0.29114 0.10348 C -0.29283 0.10209 -0.29492 0.10232 -0.29674 0.10139 C -0.29895 0.10024 -0.30117 0.09838 -0.30338 0.09746 C -0.31432 0.0926 -0.30065 0.09838 -0.31354 0.09352 C -0.31497 0.09283 -0.31653 0.09213 -0.31796 0.09144 C -0.31914 0.09005 -0.32005 0.0882 -0.32135 0.0875 C -0.3233 0.08612 -0.33359 0.0838 -0.33476 0.08357 C -0.33658 0.08149 -0.33841 0.07917 -0.34036 0.07755 C -0.34179 0.07639 -0.34335 0.07639 -0.34479 0.07547 C -0.34713 0.07431 -0.34934 0.07269 -0.35156 0.07153 C -0.35416 0.07014 -0.35677 0.06899 -0.35937 0.0676 C -0.36119 0.06575 -0.36705 0.05903 -0.36953 0.05764 C -0.37239 0.05579 -0.37838 0.05371 -0.37838 0.05371 C -0.38294 0.04838 -0.38138 0.04954 -0.38736 0.04561 C -0.38958 0.04422 -0.39218 0.04399 -0.39414 0.04167 C -0.39869 0.03612 -0.39609 0.0382 -0.40195 0.03565 C -0.40377 0.0338 -0.40585 0.03218 -0.40755 0.02963 C -0.40898 0.02755 -0.40963 0.02408 -0.41093 0.02176 C -0.41432 0.01575 -0.41484 0.01621 -0.41875 0.01389 C -0.43567 -0.01643 -0.4177 0.01459 -0.42994 -0.00416 C -0.43111 -0.00601 -0.43203 -0.00833 -0.43333 -0.00995 C -0.43619 -0.01435 -0.43958 -0.01736 -0.44218 -0.02199 C -0.44335 -0.02407 -0.44453 -0.02569 -0.44557 -0.028 C -0.44648 -0.02986 -0.44674 -0.0324 -0.44778 -0.03402 C -0.44869 -0.03518 -0.45013 -0.03518 -0.45117 -0.03587 L -0.46132 -0.05393 C -0.46236 -0.05578 -0.46328 -0.05833 -0.46458 -0.05972 L -0.46796 -0.06388 C -0.47083 -0.07129 -0.46927 -0.06805 -0.47239 -0.07361 L -0.47239 -0.07361 " pathEditMode="relative" ptsTypes="AAAAAAAAAAAAAAAAAAAAAAAAAAAAAAAAAAAAAAAAAAAAAAAAAAA">
                                      <p:cBhvr>
                                        <p:cTn id="86" dur="2000" fill="hold"/>
                                        <p:tgtEl>
                                          <p:spTgt spid="7"/>
                                        </p:tgtEl>
                                        <p:attrNameLst>
                                          <p:attrName>ppt_x</p:attrName>
                                          <p:attrName>ppt_y</p:attrName>
                                        </p:attrNameLst>
                                      </p:cBhvr>
                                    </p:animMotion>
                                  </p:childTnLst>
                                </p:cTn>
                              </p:par>
                              <p:par>
                                <p:cTn id="87" presetID="0" presetClass="path" presetSubtype="0" accel="50000" decel="50000" fill="hold" grpId="0" nodeType="withEffect">
                                  <p:stCondLst>
                                    <p:cond delay="0"/>
                                  </p:stCondLst>
                                  <p:childTnLst>
                                    <p:animMotion origin="layout" path="M 0 0 L 0 0 L -0.01354 0.01783 C -0.01536 0.02038 -0.01718 0.02315 -0.01914 0.0257 C -0.02096 0.02848 -0.02265 0.03125 -0.02473 0.0338 C -0.02578 0.03496 -0.02695 0.03635 -0.02799 0.03774 C -0.02955 0.03959 -0.03098 0.0419 -0.03255 0.04375 C -0.03645 0.04815 -0.03658 0.047 -0.04036 0.04954 C -0.04218 0.05093 -0.04414 0.05209 -0.04596 0.05371 C -0.06276 0.0676 -0.0539 0.06366 -0.06497 0.0676 C -0.06679 0.06945 -0.06861 0.07176 -0.07057 0.07362 C -0.07565 0.07801 -0.07942 0.07894 -0.08515 0.08149 C -0.09596 0.09121 -0.08164 0.0794 -0.09739 0.0875 C -0.10013 0.08889 -0.1026 0.0919 -0.10533 0.09352 C -0.10742 0.09468 -0.10976 0.09468 -0.11197 0.09538 C -0.12239 0.09815 -0.12044 0.09746 -0.13333 0.09931 C -0.14765 0.10672 -0.13502 0.10139 -0.15572 0.10533 C -0.15755 0.10579 -0.15937 0.10695 -0.16119 0.10741 C -0.16992 0.10926 -0.18307 0.11158 -0.19257 0.11343 L -0.27317 0.11135 C -0.27773 0.11112 -0.28229 0.11135 -0.28658 0.10926 C -0.28841 0.10857 -0.28945 0.10463 -0.29114 0.10348 C -0.29283 0.10209 -0.29492 0.10232 -0.29674 0.10139 C -0.29895 0.10024 -0.30117 0.09838 -0.30338 0.09746 C -0.31432 0.0926 -0.30065 0.09838 -0.31354 0.09352 C -0.31497 0.09283 -0.31653 0.09213 -0.31796 0.09144 C -0.31914 0.09005 -0.32005 0.0882 -0.32135 0.0875 C -0.3233 0.08612 -0.33359 0.0838 -0.33476 0.08357 C -0.33658 0.08149 -0.33841 0.07917 -0.34036 0.07755 C -0.34179 0.07639 -0.34335 0.07639 -0.34479 0.07547 C -0.34713 0.07431 -0.34934 0.07269 -0.35156 0.07153 C -0.35416 0.07014 -0.35677 0.06899 -0.35937 0.0676 C -0.36119 0.06575 -0.36705 0.05903 -0.36953 0.05764 C -0.37239 0.05579 -0.37838 0.05371 -0.37838 0.05371 C -0.38294 0.04838 -0.38138 0.04954 -0.38736 0.04561 C -0.38958 0.04422 -0.39218 0.04399 -0.39414 0.04167 C -0.39869 0.03612 -0.39609 0.0382 -0.40195 0.03565 C -0.40377 0.0338 -0.40585 0.03218 -0.40755 0.02963 C -0.40898 0.02755 -0.40963 0.02408 -0.41093 0.02176 C -0.41432 0.01575 -0.41484 0.01621 -0.41875 0.01389 C -0.43567 -0.01643 -0.4177 0.01459 -0.42994 -0.00416 C -0.43111 -0.00601 -0.43203 -0.00833 -0.43333 -0.00995 C -0.43619 -0.01435 -0.43958 -0.01736 -0.44218 -0.02199 C -0.44335 -0.02407 -0.44453 -0.02569 -0.44557 -0.028 C -0.44648 -0.02986 -0.44674 -0.0324 -0.44778 -0.03402 C -0.44869 -0.03518 -0.45013 -0.03518 -0.45117 -0.03587 L -0.46132 -0.05393 C -0.46236 -0.05578 -0.46328 -0.05833 -0.46458 -0.05972 L -0.46796 -0.06388 C -0.47083 -0.07129 -0.46927 -0.06805 -0.47239 -0.07361 L -0.47239 -0.07361 " pathEditMode="relative" ptsTypes="AAAAAAAAAAAAAAAAAAAAAAAAAAAAAAAAAAAAAAAAAAAAAAAAAAA">
                                      <p:cBhvr>
                                        <p:cTn id="88" dur="2000" fill="hold"/>
                                        <p:tgtEl>
                                          <p:spTgt spid="8"/>
                                        </p:tgtEl>
                                        <p:attrNameLst>
                                          <p:attrName>ppt_x</p:attrName>
                                          <p:attrName>ppt_y</p:attrName>
                                        </p:attrNameLst>
                                      </p:cBhvr>
                                    </p:animMotion>
                                  </p:childTnLst>
                                </p:cTn>
                              </p:par>
                              <p:par>
                                <p:cTn id="89" presetID="0" presetClass="path" presetSubtype="0" accel="50000" decel="50000" fill="hold" grpId="0" nodeType="withEffect">
                                  <p:stCondLst>
                                    <p:cond delay="0"/>
                                  </p:stCondLst>
                                  <p:childTnLst>
                                    <p:animMotion origin="layout" path="M 0 0 L 0 0 L -0.01354 0.01783 C -0.01536 0.02038 -0.01718 0.02315 -0.01914 0.0257 C -0.02096 0.02848 -0.02265 0.03125 -0.02473 0.0338 C -0.02578 0.03496 -0.02695 0.03635 -0.02799 0.03774 C -0.02955 0.03959 -0.03098 0.0419 -0.03255 0.04375 C -0.03645 0.04815 -0.03658 0.047 -0.04036 0.04954 C -0.04218 0.05093 -0.04414 0.05209 -0.04596 0.05371 C -0.06276 0.0676 -0.0539 0.06366 -0.06497 0.0676 C -0.06679 0.06945 -0.06861 0.07176 -0.07057 0.07362 C -0.07565 0.07801 -0.07942 0.07894 -0.08515 0.08149 C -0.09596 0.09121 -0.08164 0.0794 -0.09739 0.0875 C -0.10013 0.08889 -0.1026 0.0919 -0.10533 0.09352 C -0.10742 0.09468 -0.10976 0.09468 -0.11197 0.09538 C -0.12239 0.09815 -0.12044 0.09746 -0.13333 0.09931 C -0.14765 0.10672 -0.13502 0.10139 -0.15572 0.10533 C -0.15755 0.10579 -0.15937 0.10695 -0.16119 0.10741 C -0.16992 0.10926 -0.18307 0.11158 -0.19257 0.11343 L -0.27317 0.11135 C -0.27773 0.11112 -0.28229 0.11135 -0.28658 0.10926 C -0.28841 0.10857 -0.28945 0.10463 -0.29114 0.10348 C -0.29283 0.10209 -0.29492 0.10232 -0.29674 0.10139 C -0.29895 0.10024 -0.30117 0.09838 -0.30338 0.09746 C -0.31432 0.0926 -0.30065 0.09838 -0.31354 0.09352 C -0.31497 0.09283 -0.31653 0.09213 -0.31796 0.09144 C -0.31914 0.09005 -0.32005 0.0882 -0.32135 0.0875 C -0.3233 0.08612 -0.33359 0.0838 -0.33476 0.08357 C -0.33658 0.08149 -0.33841 0.07917 -0.34036 0.07755 C -0.34179 0.07639 -0.34335 0.07639 -0.34479 0.07547 C -0.34713 0.07431 -0.34934 0.07269 -0.35156 0.07153 C -0.35416 0.07014 -0.35677 0.06899 -0.35937 0.0676 C -0.36119 0.06575 -0.36705 0.05903 -0.36953 0.05764 C -0.37239 0.05579 -0.37838 0.05371 -0.37838 0.05371 C -0.38294 0.04838 -0.38138 0.04954 -0.38736 0.04561 C -0.38958 0.04422 -0.39218 0.04399 -0.39414 0.04167 C -0.39869 0.03612 -0.39609 0.0382 -0.40195 0.03565 C -0.40377 0.0338 -0.40585 0.03218 -0.40755 0.02963 C -0.40898 0.02755 -0.40963 0.02408 -0.41093 0.02176 C -0.41432 0.01575 -0.41484 0.01621 -0.41875 0.01389 C -0.43567 -0.01643 -0.4177 0.01459 -0.42994 -0.00416 C -0.43111 -0.00601 -0.43203 -0.00833 -0.43333 -0.00995 C -0.43619 -0.01435 -0.43958 -0.01736 -0.44218 -0.02199 C -0.44335 -0.02407 -0.44453 -0.02569 -0.44557 -0.028 C -0.44648 -0.02986 -0.44674 -0.0324 -0.44778 -0.03402 C -0.44869 -0.03518 -0.45013 -0.03518 -0.45117 -0.03587 L -0.46132 -0.05393 C -0.46236 -0.05578 -0.46328 -0.05833 -0.46458 -0.05972 L -0.46796 -0.06388 C -0.47083 -0.07129 -0.46927 -0.06805 -0.47239 -0.07361 L -0.47239 -0.07361 " pathEditMode="relative" ptsTypes="AAAAAAAAAAAAAAAAAAAAAAAAAAAAAAAAAAAAAAAAAAAAAAAAAAA">
                                      <p:cBhvr>
                                        <p:cTn id="90" dur="2000" fill="hold"/>
                                        <p:tgtEl>
                                          <p:spTgt spid="4"/>
                                        </p:tgtEl>
                                        <p:attrNameLst>
                                          <p:attrName>ppt_x</p:attrName>
                                          <p:attrName>ppt_y</p:attrName>
                                        </p:attrNameLst>
                                      </p:cBhvr>
                                    </p:animMotion>
                                  </p:childTnLst>
                                </p:cTn>
                              </p:par>
                              <p:par>
                                <p:cTn id="91" presetID="0" presetClass="path" presetSubtype="0" accel="50000" decel="50000" fill="hold" grpId="0" nodeType="withEffect">
                                  <p:stCondLst>
                                    <p:cond delay="0"/>
                                  </p:stCondLst>
                                  <p:childTnLst>
                                    <p:animMotion origin="layout" path="M 2.91667E-6 0.0243 L 2.91667E-6 0.02453 L -0.01328 0.03819 C -0.01498 0.04027 -0.0168 0.04236 -0.01862 0.04444 C -0.02045 0.04676 -0.02214 0.04884 -0.02409 0.05092 C -0.02513 0.05185 -0.0263 0.05277 -0.02735 0.05393 C -0.02878 0.05532 -0.03021 0.05717 -0.03177 0.05856 C -0.03555 0.06203 -0.03568 0.06111 -0.03933 0.06319 C -0.04115 0.06435 -0.04297 0.06527 -0.04479 0.06643 C -0.06107 0.07731 -0.05248 0.0743 -0.06328 0.07731 C -0.06498 0.0787 -0.0668 0.08055 -0.06875 0.08217 C -0.07357 0.08541 -0.07735 0.08634 -0.08282 0.08819 C -0.09336 0.09583 -0.07943 0.08657 -0.09479 0.09305 C -0.0974 0.09398 -0.09987 0.09652 -0.10248 0.09768 C -0.10456 0.09861 -0.10677 0.09861 -0.10899 0.09907 C -0.11914 0.10139 -0.11719 0.10069 -0.12969 0.10231 C -0.14362 0.1081 -0.13138 0.10393 -0.15157 0.10694 C -0.15326 0.1074 -0.15508 0.10833 -0.15677 0.10856 C -0.16537 0.10995 -0.17813 0.1118 -0.18737 0.11342 L -0.26576 0.11157 C -0.27019 0.11157 -0.27461 0.11157 -0.27878 0.10995 C -0.28047 0.10949 -0.28151 0.10648 -0.28321 0.10555 C -0.2849 0.10439 -0.28685 0.10463 -0.28867 0.10393 C -0.29076 0.10301 -0.29297 0.10139 -0.29505 0.10069 C -0.30573 0.09699 -0.29245 0.10139 -0.30495 0.09768 C -0.30638 0.09722 -0.30782 0.09652 -0.30925 0.09606 C -0.31042 0.0949 -0.31133 0.09352 -0.3125 0.09305 C -0.31446 0.09189 -0.32448 0.09004 -0.32565 0.08981 C -0.32735 0.08819 -0.32917 0.08634 -0.33099 0.08518 C -0.33242 0.08426 -0.33399 0.08426 -0.33542 0.08356 C -0.33763 0.08264 -0.33985 0.08125 -0.34193 0.08032 C -0.34453 0.07939 -0.34701 0.07847 -0.34948 0.07731 C -0.3513 0.07592 -0.35703 0.0706 -0.35938 0.06944 C -0.36224 0.06805 -0.36797 0.06643 -0.36797 0.06666 C -0.3724 0.06227 -0.37097 0.06319 -0.3767 0.06018 C -0.37891 0.05902 -0.38138 0.05879 -0.38334 0.05694 C -0.38776 0.05254 -0.38529 0.05416 -0.39089 0.05231 C -0.39271 0.05092 -0.39479 0.04953 -0.39636 0.04745 C -0.39779 0.04583 -0.39844 0.04328 -0.39974 0.04143 C -0.403 0.03657 -0.40352 0.03703 -0.40729 0.03518 C -0.4237 0.01134 -0.40625 0.03564 -0.4181 0.02106 C -0.41927 0.01967 -0.42019 0.01782 -0.42149 0.01643 C -0.42422 0.01296 -0.42748 0.01064 -0.43008 0.00694 C -0.43125 0.00532 -0.43229 0.00416 -0.43334 0.00231 C -0.43425 0.00092 -0.43451 -0.00116 -0.43555 -0.00232 C -0.43646 -0.00324 -0.43776 -0.00324 -0.4388 -0.00394 L -0.4487 -0.01806 C -0.44974 -0.01945 -0.45052 -0.02153 -0.45183 -0.02246 L -0.45508 -0.02593 C -0.45795 -0.03172 -0.45638 -0.02917 -0.45938 -0.03334 L -0.45938 -0.03334 " pathEditMode="relative" rAng="0" ptsTypes="AAAAAAAAAAAAAAAAAAAAAAAAAAAAAAAAAAAAAAAAAAAAAAAAAAA">
                                      <p:cBhvr>
                                        <p:cTn id="92" dur="2000" fill="hold"/>
                                        <p:tgtEl>
                                          <p:spTgt spid="6"/>
                                        </p:tgtEl>
                                        <p:attrNameLst>
                                          <p:attrName>ppt_x</p:attrName>
                                          <p:attrName>ppt_y</p:attrName>
                                        </p:attrNameLst>
                                      </p:cBhvr>
                                      <p:rCtr x="-22969" y="1574"/>
                                    </p:animMotion>
                                  </p:childTnLst>
                                </p:cTn>
                              </p:par>
                              <p:par>
                                <p:cTn id="93" presetID="0" presetClass="path" presetSubtype="0" accel="50000" decel="50000" fill="hold" grpId="0" nodeType="withEffect">
                                  <p:stCondLst>
                                    <p:cond delay="0"/>
                                  </p:stCondLst>
                                  <p:childTnLst>
                                    <p:animMotion origin="layout" path="M 0.01146 0.02824 L 0.01146 0.02847 L -0.00208 0.04607 C -0.00391 0.04861 -0.00573 0.05139 -0.00768 0.05394 C -0.00951 0.05672 -0.0112 0.05949 -0.01328 0.06204 C -0.01432 0.0632 -0.0155 0.06459 -0.01654 0.06597 C -0.0181 0.06783 -0.01953 0.07014 -0.02109 0.07199 C -0.025 0.07639 -0.02513 0.07523 -0.02891 0.07778 C -0.03073 0.07917 -0.03268 0.08033 -0.03451 0.08195 C -0.0513 0.09584 -0.04245 0.0919 -0.05352 0.09584 C -0.05534 0.09769 -0.05716 0.1 -0.05912 0.10185 C -0.06419 0.10625 -0.06797 0.10718 -0.0737 0.10972 C -0.08451 0.11945 -0.07018 0.10764 -0.08594 0.11574 C -0.08867 0.11713 -0.09115 0.12014 -0.09388 0.12176 C -0.09596 0.12292 -0.09831 0.12292 -0.10052 0.12361 C -0.11094 0.12639 -0.10899 0.1257 -0.12188 0.12755 C -0.1362 0.13496 -0.12357 0.12963 -0.14427 0.13357 C -0.14609 0.13403 -0.14792 0.13519 -0.14974 0.13565 C -0.15846 0.1375 -0.17162 0.13982 -0.18112 0.14167 L -0.26172 0.13959 C -0.26628 0.13935 -0.27083 0.13959 -0.27513 0.1375 C -0.27695 0.13681 -0.278 0.13287 -0.27969 0.13172 C -0.28138 0.13033 -0.28346 0.13056 -0.28529 0.12963 C -0.2875 0.12847 -0.28971 0.12662 -0.29193 0.1257 C -0.30287 0.12084 -0.28919 0.12662 -0.30208 0.12176 C -0.30352 0.12107 -0.30508 0.12037 -0.30651 0.11968 C -0.30768 0.11829 -0.30859 0.11644 -0.3099 0.11574 C -0.31185 0.11435 -0.32214 0.11204 -0.32331 0.11181 C -0.32513 0.10972 -0.32695 0.10741 -0.32891 0.10579 C -0.33034 0.10463 -0.3319 0.10463 -0.33333 0.10371 C -0.33568 0.10255 -0.33789 0.10093 -0.34011 0.09977 C -0.34271 0.09838 -0.34531 0.09722 -0.34792 0.09584 C -0.34974 0.09398 -0.3556 0.08727 -0.35807 0.08588 C -0.36094 0.08403 -0.36693 0.08195 -0.36693 0.08218 C -0.37149 0.07662 -0.36992 0.07778 -0.37591 0.07384 C -0.37813 0.07246 -0.38073 0.07222 -0.38268 0.06991 C -0.38724 0.06435 -0.38464 0.06644 -0.3905 0.06389 C -0.39232 0.06204 -0.3944 0.06042 -0.39609 0.05787 C -0.39753 0.05579 -0.39818 0.05232 -0.39948 0.05 C -0.40287 0.04398 -0.40339 0.04445 -0.40729 0.04213 C -0.42422 0.01181 -0.40625 0.04283 -0.41849 0.02408 C -0.41966 0.02222 -0.42057 0.01991 -0.42188 0.01829 C -0.42474 0.01389 -0.42813 0.01088 -0.43073 0.00625 C -0.4319 0.00417 -0.43307 0.00255 -0.43412 0.00023 C -0.43503 -0.00162 -0.43529 -0.00416 -0.43633 -0.00578 C -0.43724 -0.00694 -0.43867 -0.00694 -0.43971 -0.00764 L -0.44987 -0.02569 C -0.45091 -0.02754 -0.45182 -0.03009 -0.45313 -0.03148 L -0.45651 -0.03565 C -0.45938 -0.04305 -0.45781 -0.03981 -0.46094 -0.04537 L -0.46094 -0.04514 " pathEditMode="relative" rAng="0" ptsTypes="AAAAAAAAAAAAAAAAAAAAAAAAAAAAAAAAAAAAAAAAAAAAAAAAAAA">
                                      <p:cBhvr>
                                        <p:cTn id="94" dur="2000" fill="hold"/>
                                        <p:tgtEl>
                                          <p:spTgt spid="5"/>
                                        </p:tgtEl>
                                        <p:attrNameLst>
                                          <p:attrName>ppt_x</p:attrName>
                                          <p:attrName>ppt_y</p:attrName>
                                        </p:attrNameLst>
                                      </p:cBhvr>
                                      <p:rCtr x="-23620" y="1991"/>
                                    </p:animMotion>
                                  </p:childTnLst>
                                </p:cTn>
                              </p:par>
                            </p:childTnLst>
                          </p:cTn>
                        </p:par>
                      </p:childTnLst>
                    </p:cTn>
                  </p:par>
                  <p:par>
                    <p:cTn id="95" fill="hold">
                      <p:stCondLst>
                        <p:cond delay="indefinite"/>
                      </p:stCondLst>
                      <p:childTnLst>
                        <p:par>
                          <p:cTn id="96" fill="hold">
                            <p:stCondLst>
                              <p:cond delay="0"/>
                            </p:stCondLst>
                            <p:childTnLst>
                              <p:par>
                                <p:cTn id="97" presetID="0" presetClass="path" presetSubtype="0" accel="50000" decel="50000" fill="hold" nodeType="clickEffect">
                                  <p:stCondLst>
                                    <p:cond delay="0"/>
                                  </p:stCondLst>
                                  <p:childTnLst>
                                    <p:animMotion origin="layout" path="M 0 0 L 0 0 C 0.01211 0.03148 0.01302 0.03125 0.02227 0.06574 C 0.02812 0.0875 0.03333 0.10972 0.03906 0.13148 C 0.04193 0.14213 0.04414 0.1537 0.04805 0.16319 C 0.05286 0.17523 0.05755 0.1875 0.06263 0.19907 C 0.06536 0.20532 0.06823 0.21157 0.07161 0.2169 C 0.07461 0.22222 0.07839 0.22592 0.08164 0.23079 C 0.08359 0.23403 0.0849 0.23842 0.08724 0.24074 C 0.09102 0.24467 0.09544 0.24583 0.09948 0.24884 C 0.10443 0.25254 0.10898 0.25787 0.11406 0.26065 C 0.13372 0.27199 0.14961 0.27523 0.17005 0.28055 C 0.17565 0.28217 0.18125 0.28333 0.18685 0.28472 L 0.28646 0.27268 C 0.29062 0.27199 0.29479 0.27106 0.2987 0.26875 C 0.30521 0.26504 0.31146 0.25926 0.31771 0.25486 C 0.35039 0.23125 0.31979 0.25486 0.36706 0.21504 C 0.37565 0.20764 0.38151 0.20417 0.38945 0.19514 C 0.40221 0.18009 0.40312 0.17801 0.41289 0.16319 C 0.41589 0.15393 0.41966 0.14537 0.42187 0.13542 C 0.42253 0.13194 0.42305 0.12847 0.42409 0.12546 C 0.425 0.12245 0.42643 0.12037 0.42747 0.11736 C 0.4306 0.10833 0.43333 0.09884 0.43633 0.08958 C 0.43854 0.08287 0.44141 0.07685 0.4431 0.06967 C 0.44701 0.05347 0.44492 0.05995 0.4487 0.04977 C 0.45078 0.03889 0.44857 0.04861 0.45208 0.03796 C 0.45286 0.03518 0.45365 0.03264 0.4543 0.02986 C 0.45482 0.02801 0.45495 0.02569 0.45547 0.02384 C 0.45599 0.02176 0.4569 0.01991 0.45768 0.01805 C 0.46185 -0.01204 0.45521 0.03333 0.46107 0.00208 C 0.46159 -0.00116 0.46159 -0.00463 0.46211 -0.00787 C 0.46263 -0.01065 0.46367 -0.0132 0.46432 -0.01597 C 0.46615 -0.02315 0.46797 -0.03195 0.46888 -0.03982 C 0.46901 -0.04167 0.46888 -0.04375 0.46888 -0.0456 L 0.46888 -0.0456 " pathEditMode="relative" ptsTypes="AAAAAAAAAAAAAAAAAAAAAAAAAAAAAAAAAAA">
                                      <p:cBhvr>
                                        <p:cTn id="98" dur="2000" fill="hold"/>
                                        <p:tgtEl>
                                          <p:spTgt spid="25"/>
                                        </p:tgtEl>
                                        <p:attrNameLst>
                                          <p:attrName>ppt_x</p:attrName>
                                          <p:attrName>ppt_y</p:attrName>
                                        </p:attrNameLst>
                                      </p:cBhvr>
                                    </p:animMotion>
                                  </p:childTnLst>
                                </p:cTn>
                              </p:par>
                              <p:par>
                                <p:cTn id="99" presetID="0" presetClass="path" presetSubtype="0" accel="50000" decel="50000" fill="hold" nodeType="withEffect">
                                  <p:stCondLst>
                                    <p:cond delay="0"/>
                                  </p:stCondLst>
                                  <p:childTnLst>
                                    <p:animMotion origin="layout" path="M 0 0 L 0 0 C 0.01211 0.03148 0.01302 0.03125 0.02227 0.06574 C 0.02812 0.0875 0.03333 0.10972 0.03906 0.13148 C 0.04193 0.14213 0.04414 0.1537 0.04805 0.16319 C 0.05286 0.17523 0.05755 0.1875 0.06263 0.19907 C 0.06536 0.20532 0.06823 0.21157 0.07161 0.2169 C 0.07461 0.22222 0.07839 0.22592 0.08164 0.23079 C 0.08359 0.23403 0.0849 0.23842 0.08724 0.24074 C 0.09102 0.24467 0.09544 0.24583 0.09948 0.24884 C 0.10443 0.25254 0.10898 0.25787 0.11406 0.26065 C 0.13372 0.27199 0.14961 0.27523 0.17005 0.28055 C 0.17565 0.28217 0.18125 0.28333 0.18685 0.28472 L 0.28646 0.27268 C 0.29062 0.27199 0.29479 0.27106 0.2987 0.26875 C 0.30521 0.26504 0.31146 0.25926 0.31771 0.25486 C 0.35039 0.23125 0.31979 0.25486 0.36706 0.21504 C 0.37565 0.20764 0.38151 0.20417 0.38945 0.19514 C 0.40221 0.18009 0.40312 0.17801 0.41289 0.16319 C 0.41589 0.15393 0.41966 0.14537 0.42187 0.13542 C 0.42253 0.13194 0.42305 0.12847 0.42409 0.12546 C 0.425 0.12245 0.42643 0.12037 0.42747 0.11736 C 0.4306 0.10833 0.43333 0.09884 0.43633 0.08958 C 0.43854 0.08287 0.44141 0.07685 0.4431 0.06967 C 0.44701 0.05347 0.44492 0.05995 0.4487 0.04977 C 0.45078 0.03889 0.44857 0.04861 0.45208 0.03796 C 0.45286 0.03518 0.45365 0.03264 0.4543 0.02986 C 0.45482 0.02801 0.45495 0.02569 0.45547 0.02384 C 0.45599 0.02176 0.4569 0.01991 0.45768 0.01805 C 0.46185 -0.01204 0.45521 0.03333 0.46107 0.00208 C 0.46159 -0.00116 0.46159 -0.00463 0.46211 -0.00787 C 0.46263 -0.01065 0.46367 -0.0132 0.46432 -0.01597 C 0.46615 -0.02315 0.46797 -0.03195 0.46888 -0.03982 C 0.46901 -0.04167 0.46888 -0.04375 0.46888 -0.0456 L 0.46888 -0.0456 " pathEditMode="relative" ptsTypes="AAAAAAAAAAAAAAAAAAAAAAAAAAAAAAAAAAA">
                                      <p:cBhvr>
                                        <p:cTn id="100" dur="2000" fill="hold"/>
                                        <p:tgtEl>
                                          <p:spTgt spid="13"/>
                                        </p:tgtEl>
                                        <p:attrNameLst>
                                          <p:attrName>ppt_x</p:attrName>
                                          <p:attrName>ppt_y</p:attrName>
                                        </p:attrNameLst>
                                      </p:cBhvr>
                                    </p:animMotion>
                                  </p:childTnLst>
                                </p:cTn>
                              </p:par>
                              <p:par>
                                <p:cTn id="101" presetID="0" presetClass="path" presetSubtype="0" accel="50000" decel="50000" fill="hold" nodeType="withEffect">
                                  <p:stCondLst>
                                    <p:cond delay="0"/>
                                  </p:stCondLst>
                                  <p:childTnLst>
                                    <p:animMotion origin="layout" path="M 0 0 L 0 0 C 0.01211 0.03148 0.01302 0.03125 0.02227 0.06574 C 0.02812 0.0875 0.03333 0.10972 0.03906 0.13148 C 0.04193 0.14213 0.04414 0.1537 0.04805 0.16319 C 0.05286 0.17523 0.05755 0.1875 0.06263 0.19907 C 0.06536 0.20532 0.06823 0.21157 0.07161 0.2169 C 0.07461 0.22222 0.07839 0.22592 0.08164 0.23079 C 0.08359 0.23403 0.0849 0.23842 0.08724 0.24074 C 0.09102 0.24467 0.09544 0.24583 0.09948 0.24884 C 0.10443 0.25254 0.10898 0.25787 0.11406 0.26065 C 0.13372 0.27199 0.14961 0.27523 0.17005 0.28055 C 0.17565 0.28217 0.18125 0.28333 0.18685 0.28472 L 0.28646 0.27268 C 0.29062 0.27199 0.29479 0.27106 0.2987 0.26875 C 0.30521 0.26504 0.31146 0.25926 0.31771 0.25486 C 0.35039 0.23125 0.31979 0.25486 0.36706 0.21504 C 0.37565 0.20764 0.38151 0.20417 0.38945 0.19514 C 0.40221 0.18009 0.40312 0.17801 0.41289 0.16319 C 0.41589 0.15393 0.41966 0.14537 0.42187 0.13542 C 0.42253 0.13194 0.42305 0.12847 0.42409 0.12546 C 0.425 0.12245 0.42643 0.12037 0.42747 0.11736 C 0.4306 0.10833 0.43333 0.09884 0.43633 0.08958 C 0.43854 0.08287 0.44141 0.07685 0.4431 0.06967 C 0.44701 0.05347 0.44492 0.05995 0.4487 0.04977 C 0.45078 0.03889 0.44857 0.04861 0.45208 0.03796 C 0.45286 0.03518 0.45365 0.03264 0.4543 0.02986 C 0.45482 0.02801 0.45495 0.02569 0.45547 0.02384 C 0.45599 0.02176 0.4569 0.01991 0.45768 0.01805 C 0.46185 -0.01204 0.45521 0.03333 0.46107 0.00208 C 0.46159 -0.00116 0.46159 -0.00463 0.46211 -0.00787 C 0.46263 -0.01065 0.46367 -0.0132 0.46432 -0.01597 C 0.46615 -0.02315 0.46797 -0.03195 0.46888 -0.03982 C 0.46901 -0.04167 0.46888 -0.04375 0.46888 -0.0456 L 0.46888 -0.0456 " pathEditMode="relative" ptsTypes="AAAAAAAAAAAAAAAAAAAAAAAAAAAAAAAAAAA">
                                      <p:cBhvr>
                                        <p:cTn id="102" dur="2000" fill="hold"/>
                                        <p:tgtEl>
                                          <p:spTgt spid="9"/>
                                        </p:tgtEl>
                                        <p:attrNameLst>
                                          <p:attrName>ppt_x</p:attrName>
                                          <p:attrName>ppt_y</p:attrName>
                                        </p:attrNameLst>
                                      </p:cBhvr>
                                    </p:animMotion>
                                  </p:childTnLst>
                                </p:cTn>
                              </p:par>
                              <p:par>
                                <p:cTn id="103" presetID="0" presetClass="path" presetSubtype="0" accel="50000" decel="50000" fill="hold" nodeType="withEffect">
                                  <p:stCondLst>
                                    <p:cond delay="0"/>
                                  </p:stCondLst>
                                  <p:childTnLst>
                                    <p:animMotion origin="layout" path="M 0 0 L 0 0 C 0.01211 0.03148 0.01302 0.03125 0.02227 0.06574 C 0.02812 0.0875 0.03333 0.10972 0.03906 0.13148 C 0.04193 0.14213 0.04414 0.1537 0.04805 0.16319 C 0.05286 0.17523 0.05755 0.1875 0.06263 0.19907 C 0.06536 0.20532 0.06823 0.21157 0.07161 0.2169 C 0.07461 0.22222 0.07839 0.22592 0.08164 0.23079 C 0.08359 0.23403 0.0849 0.23842 0.08724 0.24074 C 0.09102 0.24467 0.09544 0.24583 0.09948 0.24884 C 0.10443 0.25254 0.10898 0.25787 0.11406 0.26065 C 0.13372 0.27199 0.14961 0.27523 0.17005 0.28055 C 0.17565 0.28217 0.18125 0.28333 0.18685 0.28472 L 0.28646 0.27268 C 0.29062 0.27199 0.29479 0.27106 0.2987 0.26875 C 0.30521 0.26504 0.31146 0.25926 0.31771 0.25486 C 0.35039 0.23125 0.31979 0.25486 0.36706 0.21504 C 0.37565 0.20764 0.38151 0.20417 0.38945 0.19514 C 0.40221 0.18009 0.40312 0.17801 0.41289 0.16319 C 0.41589 0.15393 0.41966 0.14537 0.42187 0.13542 C 0.42253 0.13194 0.42305 0.12847 0.42409 0.12546 C 0.425 0.12245 0.42643 0.12037 0.42747 0.11736 C 0.4306 0.10833 0.43333 0.09884 0.43633 0.08958 C 0.43854 0.08287 0.44141 0.07685 0.4431 0.06967 C 0.44701 0.05347 0.44492 0.05995 0.4487 0.04977 C 0.45078 0.03889 0.44857 0.04861 0.45208 0.03796 C 0.45286 0.03518 0.45365 0.03264 0.4543 0.02986 C 0.45482 0.02801 0.45495 0.02569 0.45547 0.02384 C 0.45599 0.02176 0.4569 0.01991 0.45768 0.01805 C 0.46185 -0.01204 0.45521 0.03333 0.46107 0.00208 C 0.46159 -0.00116 0.46159 -0.00463 0.46211 -0.00787 C 0.46263 -0.01065 0.46367 -0.0132 0.46432 -0.01597 C 0.46615 -0.02315 0.46797 -0.03195 0.46888 -0.03982 C 0.46901 -0.04167 0.46888 -0.04375 0.46888 -0.0456 L 0.46888 -0.0456 " pathEditMode="relative" ptsTypes="AAAAAAAAAAAAAAAAAAAAAAAAAAAAAAAAAAA">
                                      <p:cBhvr>
                                        <p:cTn id="104" dur="2000" fill="hold"/>
                                        <p:tgtEl>
                                          <p:spTgt spid="17"/>
                                        </p:tgtEl>
                                        <p:attrNameLst>
                                          <p:attrName>ppt_x</p:attrName>
                                          <p:attrName>ppt_y</p:attrName>
                                        </p:attrNameLst>
                                      </p:cBhvr>
                                    </p:animMotion>
                                  </p:childTnLst>
                                </p:cTn>
                              </p:par>
                              <p:par>
                                <p:cTn id="105" presetID="0" presetClass="path" presetSubtype="0" accel="50000" decel="50000" fill="hold" nodeType="withEffect">
                                  <p:stCondLst>
                                    <p:cond delay="0"/>
                                  </p:stCondLst>
                                  <p:childTnLst>
                                    <p:animMotion origin="layout" path="M 0 0 L 0 0 C 0.01211 0.03148 0.01302 0.03125 0.02227 0.06574 C 0.02812 0.0875 0.03333 0.10972 0.03906 0.13148 C 0.04193 0.14213 0.04414 0.1537 0.04805 0.16319 C 0.05286 0.17523 0.05755 0.1875 0.06263 0.19907 C 0.06536 0.20532 0.06823 0.21157 0.07161 0.2169 C 0.07461 0.22222 0.07839 0.22592 0.08164 0.23079 C 0.08359 0.23403 0.0849 0.23842 0.08724 0.24074 C 0.09102 0.24467 0.09544 0.24583 0.09948 0.24884 C 0.10443 0.25254 0.10898 0.25787 0.11406 0.26065 C 0.13372 0.27199 0.14961 0.27523 0.17005 0.28055 C 0.17565 0.28217 0.18125 0.28333 0.18685 0.28472 L 0.28646 0.27268 C 0.29062 0.27199 0.29479 0.27106 0.2987 0.26875 C 0.30521 0.26504 0.31146 0.25926 0.31771 0.25486 C 0.35039 0.23125 0.31979 0.25486 0.36706 0.21504 C 0.37565 0.20764 0.38151 0.20417 0.38945 0.19514 C 0.40221 0.18009 0.40312 0.17801 0.41289 0.16319 C 0.41589 0.15393 0.41966 0.14537 0.42187 0.13542 C 0.42253 0.13194 0.42305 0.12847 0.42409 0.12546 C 0.425 0.12245 0.42643 0.12037 0.42747 0.11736 C 0.4306 0.10833 0.43333 0.09884 0.43633 0.08958 C 0.43854 0.08287 0.44141 0.07685 0.4431 0.06967 C 0.44701 0.05347 0.44492 0.05995 0.4487 0.04977 C 0.45078 0.03889 0.44857 0.04861 0.45208 0.03796 C 0.45286 0.03518 0.45365 0.03264 0.4543 0.02986 C 0.45482 0.02801 0.45495 0.02569 0.45547 0.02384 C 0.45599 0.02176 0.4569 0.01991 0.45768 0.01805 C 0.46185 -0.01204 0.45521 0.03333 0.46107 0.00208 C 0.46159 -0.00116 0.46159 -0.00463 0.46211 -0.00787 C 0.46263 -0.01065 0.46367 -0.0132 0.46432 -0.01597 C 0.46615 -0.02315 0.46797 -0.03195 0.46888 -0.03982 C 0.46901 -0.04167 0.46888 -0.04375 0.46888 -0.0456 L 0.46888 -0.0456 " pathEditMode="relative" ptsTypes="AAAAAAAAAAAAAAAAAAAAAAAAAAAAAAAAAAA">
                                      <p:cBhvr>
                                        <p:cTn id="106" dur="2000" fill="hold"/>
                                        <p:tgtEl>
                                          <p:spTgt spid="21"/>
                                        </p:tgtEl>
                                        <p:attrNameLst>
                                          <p:attrName>ppt_x</p:attrName>
                                          <p:attrName>ppt_y</p:attrName>
                                        </p:attrNameLst>
                                      </p:cBhvr>
                                    </p:animMotion>
                                  </p:childTnLst>
                                </p:cTn>
                              </p:par>
                              <p:par>
                                <p:cTn id="107" presetID="1" presetClass="entr" presetSubtype="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44"/>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2" nodeType="clickEffect">
                                  <p:stCondLst>
                                    <p:cond delay="0"/>
                                  </p:stCondLst>
                                  <p:childTnLst>
                                    <p:set>
                                      <p:cBhvr>
                                        <p:cTn id="116" dur="1" fill="hold">
                                          <p:stCondLst>
                                            <p:cond delay="0"/>
                                          </p:stCondLst>
                                        </p:cTn>
                                        <p:tgtEl>
                                          <p:spTgt spid="41"/>
                                        </p:tgtEl>
                                        <p:attrNameLst>
                                          <p:attrName>style.visibility</p:attrName>
                                        </p:attrNameLst>
                                      </p:cBhvr>
                                      <p:to>
                                        <p:strVal val="visible"/>
                                      </p:to>
                                    </p:set>
                                  </p:childTnLst>
                                </p:cTn>
                              </p:par>
                              <p:par>
                                <p:cTn id="117" presetID="1" presetClass="entr" presetSubtype="0" fill="hold" grpId="2" nodeType="withEffect">
                                  <p:stCondLst>
                                    <p:cond delay="0"/>
                                  </p:stCondLst>
                                  <p:childTnLst>
                                    <p:set>
                                      <p:cBhvr>
                                        <p:cTn id="118" dur="1" fill="hold">
                                          <p:stCondLst>
                                            <p:cond delay="0"/>
                                          </p:stCondLst>
                                        </p:cTn>
                                        <p:tgtEl>
                                          <p:spTgt spid="40"/>
                                        </p:tgtEl>
                                        <p:attrNameLst>
                                          <p:attrName>style.visibility</p:attrName>
                                        </p:attrNameLst>
                                      </p:cBhvr>
                                      <p:to>
                                        <p:strVal val="visible"/>
                                      </p:to>
                                    </p:set>
                                  </p:childTnLst>
                                </p:cTn>
                              </p:par>
                              <p:par>
                                <p:cTn id="119" presetID="1" presetClass="entr" presetSubtype="0" fill="hold" grpId="2" nodeType="withEffect">
                                  <p:stCondLst>
                                    <p:cond delay="0"/>
                                  </p:stCondLst>
                                  <p:childTnLst>
                                    <p:set>
                                      <p:cBhvr>
                                        <p:cTn id="120" dur="1" fill="hold">
                                          <p:stCondLst>
                                            <p:cond delay="0"/>
                                          </p:stCondLst>
                                        </p:cTn>
                                        <p:tgtEl>
                                          <p:spTgt spid="38"/>
                                        </p:tgtEl>
                                        <p:attrNameLst>
                                          <p:attrName>style.visibility</p:attrName>
                                        </p:attrNameLst>
                                      </p:cBhvr>
                                      <p:to>
                                        <p:strVal val="visible"/>
                                      </p:to>
                                    </p:set>
                                  </p:childTnLst>
                                </p:cTn>
                              </p:par>
                              <p:par>
                                <p:cTn id="121" presetID="1" presetClass="entr" presetSubtype="0" fill="hold" grpId="2" nodeType="withEffect">
                                  <p:stCondLst>
                                    <p:cond delay="0"/>
                                  </p:stCondLst>
                                  <p:childTnLst>
                                    <p:set>
                                      <p:cBhvr>
                                        <p:cTn id="122" dur="1" fill="hold">
                                          <p:stCondLst>
                                            <p:cond delay="0"/>
                                          </p:stCondLst>
                                        </p:cTn>
                                        <p:tgtEl>
                                          <p:spTgt spid="39"/>
                                        </p:tgtEl>
                                        <p:attrNameLst>
                                          <p:attrName>style.visibility</p:attrName>
                                        </p:attrNameLst>
                                      </p:cBhvr>
                                      <p:to>
                                        <p:strVal val="visible"/>
                                      </p:to>
                                    </p:set>
                                  </p:childTnLst>
                                </p:cTn>
                              </p:par>
                              <p:par>
                                <p:cTn id="123" presetID="1" presetClass="entr" presetSubtype="0" fill="hold" grpId="2" nodeType="withEffect">
                                  <p:stCondLst>
                                    <p:cond delay="0"/>
                                  </p:stCondLst>
                                  <p:childTnLst>
                                    <p:set>
                                      <p:cBhvr>
                                        <p:cTn id="124" dur="1" fill="hold">
                                          <p:stCondLst>
                                            <p:cond delay="0"/>
                                          </p:stCondLst>
                                        </p:cTn>
                                        <p:tgtEl>
                                          <p:spTgt spid="37"/>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2" animBg="1"/>
      <p:bldP spid="36" grpId="0" animBg="1"/>
      <p:bldP spid="36" grpId="1"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3" grpId="0" animBg="1"/>
      <p:bldP spid="44" grpId="0" animBg="1"/>
      <p:bldP spid="4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030A0"/>
                </a:solidFill>
              </a:rPr>
              <a:t>Quality Control</a:t>
            </a:r>
            <a:endParaRPr lang="en-US" dirty="0">
              <a:solidFill>
                <a:srgbClr val="7030A0"/>
              </a:solidFill>
            </a:endParaRPr>
          </a:p>
        </p:txBody>
      </p:sp>
      <p:sp>
        <p:nvSpPr>
          <p:cNvPr id="3" name="Content Placeholder 2"/>
          <p:cNvSpPr>
            <a:spLocks noGrp="1"/>
          </p:cNvSpPr>
          <p:nvPr>
            <p:ph idx="1"/>
          </p:nvPr>
        </p:nvSpPr>
        <p:spPr/>
        <p:txBody>
          <a:bodyPr/>
          <a:lstStyle/>
          <a:p>
            <a:r>
              <a:rPr lang="en-US" dirty="0" smtClean="0"/>
              <a:t>Positive and Negative Control </a:t>
            </a:r>
          </a:p>
          <a:p>
            <a:endParaRPr lang="en-US" dirty="0"/>
          </a:p>
          <a:p>
            <a:r>
              <a:rPr lang="en-US" dirty="0" smtClean="0"/>
              <a:t>Using clean, fresh sera without hemolysis</a:t>
            </a:r>
          </a:p>
          <a:p>
            <a:endParaRPr lang="en-US" dirty="0"/>
          </a:p>
          <a:p>
            <a:r>
              <a:rPr lang="en-US" dirty="0" smtClean="0"/>
              <a:t>Stick to the manufacturers procedure</a:t>
            </a:r>
            <a:endParaRPr lang="en-US" dirty="0"/>
          </a:p>
          <a:p>
            <a:endParaRPr lang="en-US" dirty="0"/>
          </a:p>
        </p:txBody>
      </p:sp>
    </p:spTree>
    <p:extLst>
      <p:ext uri="{BB962C8B-B14F-4D97-AF65-F5344CB8AC3E}">
        <p14:creationId xmlns:p14="http://schemas.microsoft.com/office/powerpoint/2010/main" val="132263972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81200" y="152400"/>
            <a:ext cx="8229600" cy="1524000"/>
          </a:xfrm>
        </p:spPr>
        <p:txBody>
          <a:bodyPr/>
          <a:lstStyle/>
          <a:p>
            <a:pPr eaLnBrk="1" hangingPunct="1">
              <a:lnSpc>
                <a:spcPct val="130000"/>
              </a:lnSpc>
            </a:pPr>
            <a:r>
              <a:rPr lang="en-US" altLang="en-US" sz="3600" b="1"/>
              <a:t>Brucellosis</a:t>
            </a:r>
            <a:br>
              <a:rPr lang="en-US" altLang="en-US" sz="3600" b="1"/>
            </a:br>
            <a:r>
              <a:rPr lang="en-US" altLang="en-US" sz="3600">
                <a:solidFill>
                  <a:srgbClr val="FF0000"/>
                </a:solidFill>
              </a:rPr>
              <a:t>(Malta</a:t>
            </a:r>
            <a:r>
              <a:rPr lang="en-US" altLang="en-US" sz="3600" b="1">
                <a:solidFill>
                  <a:srgbClr val="FF0000"/>
                </a:solidFill>
              </a:rPr>
              <a:t> </a:t>
            </a:r>
            <a:r>
              <a:rPr lang="en-US" altLang="en-US" sz="3600">
                <a:solidFill>
                  <a:srgbClr val="FF0000"/>
                </a:solidFill>
              </a:rPr>
              <a:t>Fever)</a:t>
            </a:r>
            <a:endParaRPr lang="en-US" altLang="en-US" sz="3600"/>
          </a:p>
        </p:txBody>
      </p:sp>
      <p:sp>
        <p:nvSpPr>
          <p:cNvPr id="3" name="Content Placeholder 2"/>
          <p:cNvSpPr>
            <a:spLocks noGrp="1"/>
          </p:cNvSpPr>
          <p:nvPr>
            <p:ph idx="1"/>
          </p:nvPr>
        </p:nvSpPr>
        <p:spPr/>
        <p:txBody>
          <a:bodyPr rtlCol="0">
            <a:normAutofit/>
          </a:bodyPr>
          <a:lstStyle/>
          <a:p>
            <a:pPr>
              <a:defRPr/>
            </a:pPr>
            <a:r>
              <a:rPr lang="en-US" sz="2400" dirty="0"/>
              <a:t>Fever &amp; Chills</a:t>
            </a:r>
          </a:p>
          <a:p>
            <a:pPr>
              <a:defRPr/>
            </a:pPr>
            <a:r>
              <a:rPr lang="en-US" sz="2400" dirty="0"/>
              <a:t>Sweats</a:t>
            </a:r>
          </a:p>
          <a:p>
            <a:pPr>
              <a:defRPr/>
            </a:pPr>
            <a:r>
              <a:rPr lang="en-US" sz="2400" dirty="0"/>
              <a:t>Weakness &amp; Fatigue</a:t>
            </a:r>
          </a:p>
          <a:p>
            <a:pPr>
              <a:defRPr/>
            </a:pPr>
            <a:r>
              <a:rPr lang="en-US" sz="2400" dirty="0"/>
              <a:t>Joint, muscle and back pain</a:t>
            </a:r>
          </a:p>
          <a:p>
            <a:pPr>
              <a:defRPr/>
            </a:pPr>
            <a:r>
              <a:rPr lang="en-US" sz="2400" dirty="0"/>
              <a:t>splenomegaly</a:t>
            </a:r>
          </a:p>
          <a:p>
            <a:pPr>
              <a:defRPr/>
            </a:pPr>
            <a:endParaRPr lang="en-US" sz="2400" dirty="0"/>
          </a:p>
          <a:p>
            <a:pPr algn="ctr">
              <a:defRPr/>
            </a:pPr>
            <a:r>
              <a:rPr lang="en-US" sz="2400" dirty="0"/>
              <a:t>The symptoms are like many other</a:t>
            </a:r>
          </a:p>
          <a:p>
            <a:pPr marL="0" indent="0" algn="ctr">
              <a:buNone/>
              <a:defRPr/>
            </a:pPr>
            <a:r>
              <a:rPr lang="en-US" sz="2400" dirty="0">
                <a:solidFill>
                  <a:srgbClr val="FF0000"/>
                </a:solidFill>
              </a:rPr>
              <a:t> febrile diseases</a:t>
            </a:r>
          </a:p>
          <a:p>
            <a:pPr algn="ctr">
              <a:defRPr/>
            </a:pPr>
            <a:endParaRPr lang="en-US" sz="2400" dirty="0"/>
          </a:p>
          <a:p>
            <a:pPr>
              <a:defRPr/>
            </a:pPr>
            <a:endParaRPr lang="en-US" sz="2400" dirty="0"/>
          </a:p>
        </p:txBody>
      </p:sp>
    </p:spTree>
    <p:extLst>
      <p:ext uri="{BB962C8B-B14F-4D97-AF65-F5344CB8AC3E}">
        <p14:creationId xmlns:p14="http://schemas.microsoft.com/office/powerpoint/2010/main" val="28406375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fontScale="90000"/>
          </a:bodyPr>
          <a:lstStyle/>
          <a:p>
            <a:r>
              <a:rPr lang="en-US" dirty="0" smtClean="0">
                <a:solidFill>
                  <a:srgbClr val="0000FF"/>
                </a:solidFill>
              </a:rPr>
              <a:t>Example for agglutination tests: Brucellosis</a:t>
            </a:r>
            <a:endParaRPr lang="en-US" dirty="0">
              <a:solidFill>
                <a:srgbClr val="0000FF"/>
              </a:solidFill>
            </a:endParaRPr>
          </a:p>
        </p:txBody>
      </p:sp>
      <p:pic>
        <p:nvPicPr>
          <p:cNvPr id="1026" name="Picture 2" descr="Image result for brucellos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938" y="1188114"/>
            <a:ext cx="7920125" cy="52624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904150" y="6488668"/>
            <a:ext cx="3763851" cy="369332"/>
          </a:xfrm>
          <a:prstGeom prst="rect">
            <a:avLst/>
          </a:prstGeom>
        </p:spPr>
        <p:txBody>
          <a:bodyPr wrap="none">
            <a:spAutoFit/>
          </a:bodyPr>
          <a:lstStyle/>
          <a:p>
            <a:r>
              <a:rPr lang="en-US" dirty="0"/>
              <a:t>Image source: http://www.vet.gov.ba/</a:t>
            </a:r>
          </a:p>
        </p:txBody>
      </p:sp>
    </p:spTree>
    <p:extLst>
      <p:ext uri="{BB962C8B-B14F-4D97-AF65-F5344CB8AC3E}">
        <p14:creationId xmlns:p14="http://schemas.microsoft.com/office/powerpoint/2010/main" val="30682746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0" descr="cow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1" y="914400"/>
            <a:ext cx="2689225" cy="1747838"/>
          </a:xfrm>
          <a:prstGeom prst="rect">
            <a:avLst/>
          </a:prstGeom>
          <a:noFill/>
          <a:ln w="28575">
            <a:solidFill>
              <a:srgbClr val="E5B429"/>
            </a:solidFill>
            <a:miter lim="800000"/>
            <a:headEnd/>
            <a:tailEnd/>
          </a:ln>
          <a:extLst>
            <a:ext uri="{909E8E84-426E-40DD-AFC4-6F175D3DCCD1}">
              <a14:hiddenFill xmlns:a14="http://schemas.microsoft.com/office/drawing/2010/main">
                <a:solidFill>
                  <a:srgbClr val="FFFFFF"/>
                </a:solidFill>
              </a14:hiddenFill>
            </a:ext>
          </a:extLst>
        </p:spPr>
      </p:pic>
      <p:pic>
        <p:nvPicPr>
          <p:cNvPr id="5123" name="Picture 14" descr="image3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1" y="1905000"/>
            <a:ext cx="1730375" cy="2120900"/>
          </a:xfrm>
          <a:prstGeom prst="rect">
            <a:avLst/>
          </a:prstGeom>
          <a:noFill/>
          <a:ln w="28575" algn="ctr">
            <a:solidFill>
              <a:srgbClr val="E5B429"/>
            </a:solidFill>
            <a:miter lim="800000"/>
            <a:headEnd/>
            <a:tailEnd/>
          </a:ln>
          <a:extLst>
            <a:ext uri="{909E8E84-426E-40DD-AFC4-6F175D3DCCD1}">
              <a14:hiddenFill xmlns:a14="http://schemas.microsoft.com/office/drawing/2010/main">
                <a:solidFill>
                  <a:srgbClr val="FFFFFF"/>
                </a:solidFill>
              </a14:hiddenFill>
            </a:ext>
          </a:extLst>
        </p:spPr>
      </p:pic>
      <p:sp>
        <p:nvSpPr>
          <p:cNvPr id="5124" name="AutoShape 2" descr="data:image/jpeg;base64,/9j/4AAQSkZJRgABAQAAAQABAAD/2wCEAAkGBxQTEhMTExQWFhUXGBgYGRcXFRoYGBgaHBwcGBgYGBcYHSggGBslHxcYITEhJSksLi4uFx8zODMtNygtLisBCgoKDg0OGxAQGywmICQsLyw0LCwsLCwsLCwvLCwsLDQsLCwvLCwsLCwsLCwsLCwsLCwsLCwsLCwsLCwsLCwsLP/AABEIALcBEwMBIgACEQEDEQH/xAAcAAACAgMBAQAAAAAAAAAAAAAFBgMEAAIHAQj/xABAEAABAgQEBAQDBgQEBgMAAAABAhEAAyExBAUSQSJRYXEGE4GRMqGxFEJSwdHwBxUj4TNikvFDU3KCorIWc5P/xAAaAQADAQEBAQAAAAAAAAAAAAACAwQFAQAG/8QAMREAAgIBBAAEBAYCAgMAAAAAAQIAAxEEEiExIkFRcQUTYfAUMpGhsdGBwSNCFeHx/9oADAMBAAIRAxEAPwDlqsGpMvzARpdjzit5sRzMQQG2iqJpgNso+aRGHL5tQSY38Q4cKQJqRa8BcJOLwbwmICkqQbENElimtw4mhU4urNbef8xdXaI2j1ZYkcjHmqL5jzyPY98wR4Fx6enjxMhZO5iPWI2SsRwxiy5JEFMLNUkQIkzoI4fECJbQZo6dhGXLs5WBpVURfOGTM4ke0LuHY2MEsItSCCDGVanORwZt1MduDyJHisIxIiLCTlSyxtDAuYmYHNFQIxUtzpo8NrYsMNE2KFOVl+XNeoMaYiRqDi8D5M4pYEQVCgQCISyFDkSquxbBgxZx+GLkgVFY2y3P2WykhrW+sEMzTQt/vCzipe4oY0amWxNrTJ1CPVb8xI34nJ5U4eZKbmUsKfqPpGuCy5CEsUAFy5u8LWV5kuWaKIhkl5mlY4iAeYse42ia1b08OciU0Np7DuwA0kn4NBd0i1IFrlIB0qFDygirEhqKB9YHYvEJP6wNTv0Y62tMZlWflKFvccjSsCF4FILEqHcP9ILic9Hf93iafL81P+ZN+o/EIrTUMhw3Uz7tEloyncBJwSCCfMZmDEVrHhwhAYTktfcV5R5jMOQWuIouxi9XBGRMZ6mQ4IhHD4SaW0rSe6vrGipM0vRJIPMdorKxJLtwg7CPUzKEG/OO5g7TL0mXP0kCUVB6kVv1eMVj56aFCg3MGKMvFKSGSpQ5gGhiZObr/ETRq1j2Z7E2TmJSorAUCdtniz/P3/YiCTmrX+lPaJl5s6uJCCAGqgV7x3MGTDxCPwJ/0p/SMiJWPlH/AIEr/TGR3M9A6xGgDxNOqSwpECkkQAhMMGTSw0EJJN4FoWYuoJZxC7APOOoYjqVsUh1EtvEDRIubHhWIaOBEE5OZqUxgTG+p4klpEenJBo6xgREy25RqB0j07ieS4nlTCIjQgRsEh94EgGGrMsMYKaYNYee0K8qlQqCcnH0Y1MQX6cnkTX0usGMGHF5ilN6QPn45JPCTFDErcUMUUoUKtfd4KnTgCDqdYSeBDqMS943k5loLfdgQkqBFKxtOLgGCsoHXlOU6o9+ccJCwoBSWP5b06wu5wDrUo7kn5xBluZKlqcW3EMqUS8Ql/wBiIiW055/LNJSmqXjhoojEBgGHN2rEyMSNLML+sS5tkMyWXFU84zDZSpYrw97xcLEcZzxMxqrK2II5laZik1ABBcMXo29I80g3UTax94uzpaEJCEy9R3V96J8PlvC7sTzTQ8x3EHuQDqJ2WE8mUZOC1fC7dTtFjDjS5KtKk7EX/URaxUpMpAZ9ZUyrnhb2v9Ip4iUpZ1PSgD7/ANqQLYbvqNXKddyxOwqZidSFB/w1cH9IGYrK1hJPB/qD+0WUyNDqCw/ID9iNJs/UOR3/ALQCeDrqMsxcOe4IThlvp0AnuPq8aqwa/wDlqHzibMXSzWMVftqmbUaRYrBhmZTqUbaZscMQWKFg8tJiFSB19RFqVmkwPxqqGvEkvMlfEVEkWsb3dxHeIPMoLlhn1fKNEh94LfzdRopKFd0J7xOnMJJZ5EouAPgZutCKx7ieOYCMvt7xkMKsThDX7MB0ExbejmMjsGDpstvhMRK1NBGXINyI11AGqREq2kTQs04PJ4lCTKUSwS8GZEoIDEOd2jVC+VIkSgwqy4twY+nTKnI5lLGYRFwlooqkp5GGI4dxFCZIINYKvUeUVdpOciC5shAAqa9I8lSU/iEXszlcKVcqQOQDyilG3DMitr2NiTz8JyUDECZCnoYm8sco1ShPUQcWBNk4ZZiQYZfIx4illERaw+IXsswDRqSqpCht8o0UsuzVi2cbMNVKduYEV5s1ajt6UghBY+k3GJIDEWglKQmYlxflFJK9FFaT0MWZWLAskekA6E8iMqsA4aezHAbrff3jH0sRXvFgzSpLJlqL7tGSMAtjqZ9g9YDcAPFGFST4BKk2cTYMav1i/ls5cpiBT694nwOACS6wDSjVBPV4vpQSxCB3Ufyia20EY8pbQhU5PcY8nxKVf4gAH4T15RNmuToKfMkhxuBtATBKSO7OT+ghhynMlA8LEC7b/wBoyXBqO5DNbJtGGHMQ8Zh/LCtSqk/sCNVZaogcRdnAJf8Ado6djvD0rEDWhKdY4tJDh+28I+Y5dOlKUZrhrHTQ8miujVizo4PpInr2g+Y/iDsarVollJKyatu/LlB7C+HmZSg/Q8uXXvAzwoyp2pfU+gvDTm+boS8tHFMIJQmpc9TsBeKHJztkueeIvZ9gkpQZYA1DiJ/IQsfZVN8L9obBlkwyio1W3EbgqgZIwr1+Qj28IJTVS1kBzcKSgggilH94XVpjoYwh1fOAGKWsLUAEDZtCagUFxDqNQnIzJtZorODiLpAa8RFEFRiSkaTLQWP3kgm796t7R59pQTxSUsTqYOGH4RW3ziwMJlGthBWmMcwWV5BKipChq+FKVUSerioiSWnCmWykzEr4WUFuP8zpI/OC4gYMD+cYyDIweEP/ABZo6aEn6R7HOJ3BhRztFafLN49RiACxpE86Yk2MZgDIZuko4MhwRBUEkCsXJuI0FijpAycdLERIcWVM9doJ0JOYCOAMDuX5OISa1EWJqpaxdu8UJclTOmIlImM+mkL+WpPBhfMYDkS6rCI0KBO0LmJwmk0NII/alB0qTSIkAGhFD8ooqDJkmTXMlmB0YO0qaPEO94tzMArUwH+0Ty8nUDU7OWNu8U/MX1kfynz1KqTT+0XcDgVLbTQc2ixh3QAEylbEaqFtyKb0rFj7cqWkqTL5ihLB+tK9oAtmMC4nn8nSVhKlBztv+zBHCZJLSCpIJNgVVD/SI8pxwbWdHmW4nJZnArTn7xcVmJOpSwHNSyWbty9IWxPrCGM9Shj8CVLSSpOkU0i/0ixhcIngJ0oLkMRUC5Lx5NEtZJHD96ln7P1iGetA0LCyVBikgEuUszk2YfMQIGeIcJTxRId3I1MfmGZxA9eKloKkgP1bcFmi9hp6VDUCaXNw9+VBAtSkrWdJ9xc9OVecAVzHI4EIfaEqQzEvt+cWsGZbISk8XZ7bdI0xMuWlJUuZUB7VVzDxXw5WtLyZVD+JQZ783PaJyh85VvQjwwjiFoQCDWrEgO3S949y7GBJ1IUNIBp737RAnLFBzMRrLMACyA7Gwrdxexj3B5MpIJdhYt2sLkwuwIB3CqZzG/Js4JZVt3tSDWLkScWkpUwU1/zhLyzDEhlKawc0pt+ftG+YqVLYy1F7XvyjPOnG7w8SpgDz0fpLUrwoqUs7gvUFngRisPM80y5adBIZUwuaVOlJoEij94asmzksEzCNg5+ogmcIhRJCn3p+6w+vUWIcPz9ZO9Sscn9upzTNPMkSglalKer6lHiuOm+1Io5bnAQoCaKFi7P7w9+IsnTOBGopcv8AiHZthQfOEXH5SuWQFpcWcWilbqrcgw667axuSOGDkSZgSU2O/eAniLw+AsKp1i14XmMdJSGO1vkIbCEK4VhyLGM1rPk2HBmgzlgNwnCs5ypaJqvlWBv2Zfc947N4r8Nyp0rXpJUmo0kJJbbUxb2jlKMLKSviVNH/AE6X9yRH0Oh1S3158xPmNfpjXZlej94lAqVZq82jUaxWtOkEZuHYjRMWeGrgOFDahszV+UeqlkprPZwnhUhQKiX1JBAIowqWd+kVggyNlcdgwSJpjIKy8iUQCJkn1msfUEUjILiL8U8MtSzWM8spDvEk/FsSAI1w4Uo9PpEoJxz1NJgucLyZGqYfvRNhiOsZMw6gphUdoIYPCUqw7lo5Y6gT1VTlpLJxMsAOpjyaJp6VMl/gVZjubORYxDMwtXSlxzax6GDGT4XQpJU+lwWulTX5kekAip+YzttjjKiCMXlWJA4WVLHNiqlWoK0H0iLLMCrEK0CbLlmvC5dhuOY9YdM2zQSiZWsTJSy6ygaSUg/CgEDSSDduXaE5c1KJhmS2YFgnUHD7NenP9YcMDqTEs3JM9zGX5E3SiYVvd2Jq9GAo2/cRYy5Ez/GmOmWQ6bOSCOQpt3rGyst89Q/qJTQnVMIAcOySLhR0xvjlziny/uDZNUjYbUjhIA65nRknGeJalyfNX5mkMpiEAqLbfEQX5wSxGBSXeWdL8RBPozhgSQ9ucB5a5qNIPAkABq+ltt4vSFLCStSlaLPUAVuT1hZYRmDNpSgEeWoMAaJSkAE7O+wc06xOJCQefaw7ci8BZ2MK5qRJS6AplKu56fraD5khCNJOpRNG25v2gWYiEFgiYhAmErBEsC4FzYjleNlSdTBmSSGIuBzJFD6RXnS1qWSkslNC6nq9XH5dInm4FUwFzpSAGAFTyJfaPZncTf8AlQKlAzLC43L/AIbf7xMvLpLMeXZ+4F/7RUy6UxaqjW5DgNdnJ92girLdR0lRZg/6R4mdx9ZEvCSQlJEyoUxSU2TTd+Lt07QTSUJl8C3UBQppUncVgdiMu0g6OEgUqWfbmzsY8yXCLQoPMTMF1JDhi5eu45HraJrjlSZVQviAjPhMGhSEFQUpbuS5AIIpbka2ifG4haaywgBm0gfK1oJZbMDAm+45Pdo3xuFQpyksYzjeR3K9oz1/UVlJ+Hi5XYEd6RFmCFJOlKFLNLuGKvhsOv7tF6fhwmYNY1qJAaw6B+UEsHhSoFZIYioTzG9DTsINCGYQ7CUWJiETZ5UEEMkg6XrqD8JBrRlG3KkWcmzhUp0rox3f2gf4ezNOFmzlr4yoln1OQ5dRuwJa9a94u43E/aB5oSh9TOgHZ/6a0klyaW5xXZUGGMcRNdrIeY5YCemakFKqi9PzihjwyiFBwelIXsNn3lpCUAgmpPLoOsF8tzVK6Kq/WM62kp5TQocEkj9JeyLIQuYCmgeGbMslCU6kkvC75CboJEXJajq061EMPvE94jfnnMXeHZwytgDyxLOGwRII5iOK+NcFMw+IVLLM7pdIsfTa0dTz1U6WDMkzClQBrcFtiC4jm3iTH4nFKBnGUsgFilOk/FpYuKmx7RofCkIfdkY85Hqw2z1z1j1imZgGweNTiCBsX51bs9j1ixOwywS6ElmchQ3OkWPP8o2n4FZla/JmhIUUlYSTL1X06wGfpH0qrMB3xkSmMcvYkDk5jIlTlk3/AJM3/wDNX6RkHiKzD87DoKgpu4hhyjBSlMkhnhRl4sk3D9YYvDsudNWxNqhukYuqDBOTjE+h02wvwO4yYjJZCam425wCxkhNSAAa1dhSGPxRiNCEKo5TYje0JuNxJPCsAAkOSWbeJ9CS43GP1eAuBN0Y0tRPCHL7HY26xOrOVoSSACSAKjqD6ViZMt0pQlTACjWa5FL1rA/HyUIs5NH1FwDV6cukaCsCcCZjr5kTJCVTOIsTUuQWeu2+9I1XgZZQoqpp+FmcqBuXNrRrhscTYpNGADBwNi3P84LpmywBMJCCA6kaNTJrq0k0ccPv0h2SDiIIGMwJIRNJASlZJTXcgcXEeQ7QUwiMQEhIBVLFE6rO4JcCpDse4jTLc2kLUtZ0oZZXpWTVOoEJIcakjTYvXvBlGJSdKnGkpZKaDSm44NhWlh7R5jgQV5PEH4XHTCT5kgqSFEHS7FhbUXZgx7RBn3iMzf6ZlHQkg6dJQks/CUpslioP7QYTjtKT5SFTKlqsH3Nf+o+0DM2eSk6yhKgRwaSSApwrTRgRS/pAg46h4z3AmEkrCyUOlAJozHT2BPaGJa5YapB01OpwOjg06xVynB606ytlK3Gw5Ob7gx6cKgqKFW+6Sak8x+9oB23GGoxJZK5RQUJOpuMqUPXaoFdonwuMRiEmWgapjswezOS1yzE05RtgshkgOFNU0f2drmnKNEZGmUxYKJDV5PRqU5erR3jznCfST4ZKSvRxarfDatXIcJatT7QZElI2KiKE69+TMxEUUJKKqmMdqXNzSwo/7sKGMxBH9JBIIB1GhO79fpHuBPYLdQziJa1zaJQHow+FF9yaRLgsv0krLk7MQKXtZ4H5fMmy5ehaRqqSzaUl6OQSDT988k+JalJ0uCzVL8yDan5xPagwZXSWLcdRukhmITXqI1VNcs9R7D+8Q5dmaCjU7l2A3fY9otTJiCqrAsKxj3DE0a/aazpesMpNNv1NYF5rlcyRJ1oWoAuSAT/2gttDLID9R0v684JTMKlcooUxSRUV/YMLpsAaLsv24E5MnIRMPFKWpZUHKDpSOhCqFmq1eI+hfES5OHl/ZzLWlKEhZmMDXYkg/UAUg7mGUMAETJgAB3FeQqLQpeIJK0hMtZKwxFyE3dI5lnBryakatd6uduYlq2YbvKUMEkIIDHUFAh2epe23winTrHRsuwsqYlJ0p52HtHMCghlEseEtVqvb252EeLzvEyTplzjpD0YEXJ5GF6nStfjYeYRs2Lgkzr32WTrSlIZrsaGLc7K5VCHBvQ2945/4XzzErOtYQyd2qTTrDFIzxa66R78oyLaLKyVaH8m1wGRjj3h+bkQmBtTAjcPHKvEXh1MvEFEsqUBVyGbo0dXweZrUhhw9oDZllmt1bwVd/wAo+H/MDTMwcrceJxPP5flTdKtXoAaGovAU4lBJqQKUKW+hYe0dD8d5Lrly5oukmWrtdJP0jmE+UxMfT6GwW1g+ci+Jq1dmccEw9hcyWlIAmzm/yzVAX5R7C+BGRf4vWZe5PSXpEgE3jo/8OsG0wklxpMKuGwAu0PHhJOiXPmWCRpHe8YnxHUBqiBNzRaY18ma+LU6jLGydX1hRxmqcpISQC/QD/wAiB7mGLN8R/T1bkP7woYTGAkjd3heiUhM46lOswDt9YbyJZSFmal1s7JAAY1UaWF+0DZ05U9wtKUtqI5l7B/WCcwhczkNCWqL0d/3WKa5+jWiW1y7irXccz9Gi+tsnMzLFA4geThdEwVIUDwlL/EK+htFvGlcscQCgoMkEuxLVFXcRam42WEIIDKJPoQN+RgfjtcxUpKjVTU06S5AIte7vuGMPySeZPgAcT2SmYTqmSkrGkjicXSUghiKh3HUVcPG5zWgQQwST8LAJKiHA02Ba3QAQRVlkxcqYNNdDULOpupYC0eTMYVSVA+X5iQhBcpYBxQmxtyeOb8icKbTCmVZwkKARKCiGoCAAb7j6iA/iAFSwtQdIYKQVAAMRrSFINU0UAR6Vj3GSUSZOtSdRV8IB0pBNqO6iA/v6QFwYKp3DxMXZ6UvRo6gwMieY5OMxqk5onyQJI0kDSQQwqxd7uAbm/pGktKSHWrduQHS2z8oF/Y1qKvK2IChTS/Lqz72fZ4r4mRN+GgbhLlgCWBIWSBViXtC8AnuHjEecHMlgJFkgVVQVAdydyWjXFZ3J1JC5wSkEupNbCgIq9oTZ+MWUhwtYZiyxUFm+H6ANakXlZUmZJSSZgQhBLkpUnVc6QwIDvRztHsAdwiueRHCXjpcx/LXqOltTNQkvTkQoG3KLGBQUgukhrEg1qAA579bQv5Fj5eDkPNWCsJJTLDBiHo44nJIeu8E8Z4olM5CgQAdASVKJbcsA9elu8d2E9Re7HEIy8Ol1eaTpY8KbvtV4Xs/mITwpQkOagfFUuEk8qPRgSHvEUvxIZiSEpVqF3IFSSzAVLkU+cQycLLnny5iVKIUolQISlRI4Qz6litFH2gSpEchyMzX+YLCwkJUEhOmvxKZnYbAMPaC2WZmiYdOplA1cirGvXnAbN8DNfUnToSCAlLEpSKcLbNWhjTK8nUs69Q0pahJ1EjYuKUA9hCLKK25MsS91xjqdIyDGAkILPze3cwwZgry0CtTQGjQhZeRKUngVVy4dvV+8OWGxgmDSEuluIHZgPhPOMe+hUJIEdYNxDjrzkksuAVtbYh/aB+Y5fLmgpox9/VrGCWLy0gBSHUPwvWBGKC0/1E7fEOY/URM3hOBO04Y5UxIzLKVS/MozEV50d/nBXwt/D9OKdUyapA0JUQAKE7V9faGfH4UTpOtIBUmrc22gLlPj2SjzJZlzEFTB2BAA7F/lFteouIGB13PXDeh2/m69pbxPh9OECZSF6xd2Yn0ePMswRDht3jFeI8NMmA+aPVx9YPZXi8OqonSz01CIbDb5jv1jvnulQBGePT+pby/CEbQSVh2BI5Rawi0kBlA9iIuEhofTpsrnMwbdQxbkTnniHCjQqgIULEAgKG7Hu8ca8R4ZMufOSZUohRC3VqSReiNCg46MY774kwmpBIEcF8dzFDHMD91A/bxZ8Jd1tKH0M0LytukGe8iUQrCFtUhaSwcJmFh21F/eMgSZ6ucZH0W5pkbEnX8B4eUtIKCATYn6xbxeDEmUnDu5fUs8zyjMHmYky0rBoEBvYQFx2c6wVIVxfWPkAHsP0zPrf+3PU2zSakgjSDsKQqDLg0xaQykh/R6/KPZniBaVF0pPygrleYomAqEviZiAbxorXZQmR1EPZVe23zEpTJcuV5a9R1LKkqSbCgKSC9dweTDnFDEZesr4FHUXfiYAdT6xFmWEmzG0S1EDVe4r7bD2j3DTZiVJQs6S4d9uVeUadY4BB5mJb+YqRK+NTiQyFailIISLhAUrUW5AqPrGk5wqXN8tkhjpdbKZncgvVrgi+0Hcty9Ynla1OHUGJcXdKq7UhjxmCUpKlFOqWkqKlBLDU2rejs5IHO0G1vMUKhjmJWDzHVM1zVOAGCVPYChYUJ7xSxSNRXpYIej7q5U/dYM5nhAoKUlqsQyWSBR96Gl948GRITJUtzqKdTEsG5irH179I8GHc4VPRlTCTpkuWuZRSVJ0j4XBL1DlwAxcjpzjbwthVnVN0qEtikr00JZykE2LFNWO0C5QZKhXiLgbEXFPzi/MxM2UkAJKdVabgVD0rHW9BOoPOOWAwqJUvQANNSdRqKuVH3HyiucMlUxJSf6ahocpJFXuzFmYOH+LesKE7PJqgQont6u5DVP6DlF7B+JdASm5BclQLE3DgHaggTU2Mzq2DOMwxlmWBE/7OSeIcLJA1BVVBnLtZ+Qg/NwsmUJclJLF1XCnSDQqPcgUpCvMabOlLWsAgl9PwBFy7OSTa4a1Yu4UhU5c6pUNKE2bSKmnXtzgGGOT3CB3cCGcRhpSZnmFCSpZCAWqbBi5rXlyiDFeHpKphUtOhRDcKgxFQqvI22s0TY7FhIGrSuZqZKLGlwaAoA5loISZCZiStadW6gFFIYdQzAm7QO45ncACK+JyAKFXlsWSQXcOWqdyS7dYFSMimiYUJmJoRWoAuAo9gX9T6s8zFoAUmXLSokHgqUXdylJqwLNyJgJjZ2NmBIZQJZiQAQXawHXfmekMrbPnCeG/DyAkJC1ayLGqQpjavs3+8Vc/VMTOaSTpqpZCFFKSeiRQ1Bb9Ygy/DqkrSCoqUyQohV6uUpfiGourYsbiwMy8asrQiWCljxDhYub1YgubkmgpWAOAeYwbsbh5TbBtoRMV5hKAdSdJABdwXZwKtX5GDeUZvoDEAAMwPINRzU2t1gLOBQT/AE1FBorSTwuWFUt+URZhiRLTqUHYuB0hDAdRnnmdWybGonjUKHl15Rcn5WFPSp9j3jg2V+L5yZ7pJCRZDOSf9n9vbrvhbxvKngJWWVavMXiJqFU4tHB8/wC4q6hx46efp6f3NP5YuSspQkqSo/Dch/yhS8W+GFoUZyUliC4bnyjsaUg1FesUsxl8JB3jtmhehfmK2f6gVfEm3jcPefPn8qncJMtRS19B+rQZyeSUkOn9+8dDxE+ZJ4UG9aQvYiarzUlSKk1pf9Ygs1bOMETa075yQOPeEMFN5Aj1g1KxHCS5Hz/SCEvJ5SwkhOkkfdLfK0WTkkvSRWvX+0eTQ3vllAImTdrKWPOYhZlj11Zam5G31jjniWZ5uNPGlypKXJ0hNhxEhgK3faPozGeD5ah8ak9mji/ifwB5MwkYgKdRPHL5nmFRfosaZ/8AmGCRx5/3KLbV1NQr0/YOT5RKm4KZqUxlM5vOkjfkpYLelYyC0/LGUQpIJF7/AJGMjYXVV4Emf4bcWJhPOVTZaEpUD5dw0a5RhETqJUx5RLK8UqUhMubKQsWdyHgfMDEKlgpL0YxmrWwUo3hPr5GaXzlLb18Q9PMQ5jfBBWHExj1S/wBDFXBeHJ8hYIIV2LfIwVyXxxL06MQ6VD7wDg92sYLqxkmcjXKnIfkVAH2MRvbq68o/Xtx+sbUNPY+8d/Q/yJQVwqILAkBQ9aFvaFnOpSXANQ6jdqkMPoPQQ1eUmalioAg0L/LsYWc8y9STU1uP3vD9LcMhT2InVacqxbsGQ4HGlCkqJdqJLlhZzpFVNsbXvDDhsxlzJYBSUgXeyioO5IfUfq8Iy5kxIYDnTo9bRHJz1STxJBD9v3t7RqqpI45mTcyqeY7L06DL1NeiWFGoAQQU2ipjsyKZQCG1aQAk8XDud+wgVlWdBQImMFKBahts7DvBzLsKPL0oWkJJSs7uQ4Be9ATvvC3bYeZ2tVbmK8sr89ClcRJBAbc3DbtX2hpRIJVxodW4LMlDtZ3BvdvnG+a5XqKFJUEqDKB2pWB8rxGqWVS1p8wqqCGcgEuDysSz/WOK3zBDYbepTzbI5a5roUNalB0AajySKOzsTWL2A8Pp811oCmB+LSUoSzaXVQsCCLNRmglInzFETZclACmcKJBU1A9HYBwAC9RUNFfOsXiFgoVKlhBIJCQzBJfc1F7wYt/6loH4c53BZUzQ6UpEsJT5h0mWA1R1FLlj2jWTkmkFzqmhNAk8KXNFEtU1+cB8ZNnoVLBUpYRRIJdhySPugvtzic53NUEuUpQSkzAHcsSNJ1B3F6OK0O0d25GRO8qcHuFstydUkKmAhSQakkXarEXFIrSMoxCp2pSSuQaumYzt91TuTYi277QRnZgJwShCxpUwZJYlO9WuNI5UfnBn+cypctcqUnZtAuSKgOTckmvXa0AGwSTCIJAgmZiSngQlKGb4QAGDOwOxa8VpWfEhKEsAp6jbYB7je14q53NXKLJUnUSLEKDkgaQrcA0fePcDIkrTLM411adAPDMrQukCopW1TaOqpxuMJnGdo7lqSoeYlQSdROkkuQLsWG9DQ8iYZcNgglKSX1UZxxuejX9B2hZkJaaoKK0pNNIKBpBr8X3RelxaLcvNZcqaEpUSCm+oqIKrObbX6wBB8oxuRGDFSynTwqUpieEhICTsQ/FtQiKeZ4IFKSValPRJa1i5A9Yp4bFrUQt6sSUhRAIsAbBzVw7xHjpClhgq4cJS4sQTb90gSVznM4K2xgiDcyy8BRKDUs4BYHTz6+28XvDuHCFhRoAxLUAqGSW7mkAsbjitIlocH71nNWZJDn6UO8Wclx6isI1UJLkijAbHY8L7VPWAvRmTEsodE/jM7J4Y8TB/LUXFu0Oq0BQ5gwj5bkMnTLUdQXpRqIVcgB6F4dMGhkgCw5wn4ZczE1Nyv3+0yPiAq3h6+D5xQ8RyJqAry1MpNuohEznxTikqQpQlqPUC1CzO4js+MwImX5NCL4n/AIdGdxS5iQdgoED1If6Qp9A9TnK5T3+zKdLratm18BvXEBSP4qYmVpE3CoUKVlkkkehIeCY/jDKDa8NNSKvVyCOhSAd99oV8w/hljUglHlKptMb/ANgIRM1yjGyOFUuclqHRqZiXrpJS1Hi+l1/KGx9P/sVYlZ5ChvbP+jOt4z+M+DLHRPAF06UOrsdbAd4SPFvjqRi+KWmYhtlgP/4kwmzMZPU/+Ipk8QVL16Rs+oEt1MQKxeuvlyT0SgJ7/CQRd+4pSGnQ1WPvYkmJTUmhvAAPKMcvO5ZAJ1Ow+6dqRkLUzEoJ/wAGULWVM5f/AGRkF+Aq+sq/8vqPp+n/ALkmT4ZapiUguSWDlof15DMCRqRt0P0hLwk4zZj6k6rvRP7MdUyHMVTUAKYkUpWM74m1qYYCV/Dimwheff0nOM6yVSDqCYiyyekcKxTnuP1EdgxEhCgXAgLNyiQxBlpru1feJq/ie5NjrG/hAX+ZWcH08pzjFYBSASOJBsdvlvFb7TMI+IsLPUfOOiKymSKBJA6KP6wCzLKJYLoUR0MWVa+p+GH7RVvw+1fEh/xmL8nNiKLQ7WI/SIcNIlTV8Okl/hcg+1KQUl+Gpk8qEsAkM/EAa71jyZ/DrG7SgeRC0fmYq+bpx04U+8hf5ykB0yJXl5IUTEqCiySGCqBnNHrT9tDnlUmSt9RBUBYHSPkztCtLyXMsN8eHXMRYhSRMHoUnUIKYTEoWNE+ROw6noQklI6vRQLvE1thPOQw9QRKKkRhhcqfqD/MhzxCNSggkKCaJ1AgkaiSSdmZxS3V4V8HmOlWpSHUHOk3/ABOxDbWd6QZzjIpqQoylIUhTA6S4ISKUI2F9w/WBQkrFCn4W3bb4gpiNgz9OUV0tUy8H/UluS1W+zHPw/wCKpJUyyHYgaxvswNKQwqkCY5SQKOfXYC0cbVI1UKkg3Oo1fptXqYN5cVySkInljRNTofYHU4ahoGqq+0BZpl42n795yu1iTkfftG3MspCnZLECp27DfrC1jsAVJAADi9gGFX+UXUeI56T5cxGosfho7VNFfrE8vMZazoFFGyVM9eXOFV709pUcPwe5NgRJVLSlaSBYkA6i4YsRUCle0GFYIH4UkBTBikJtTcO/PsIG4MplEkhgrqbtcPaCcvMUuhligIe5v132/ZiggESY5B4kWKy1ISnXLCkgEaWenL6U6QIxmXqXPTNBTqSAkICTpTsG3Ar8haD+NxgWU6XKq9PaPZc1SZakS0ayscYKEsW+AhVFAgn8TUF6pjyjHGZ3dxk9wenK1yQKBaHcutJqaq+F7MaE9IClavtEwoT8QAYMbFLAi2zh4YHUU6FKS+nYk6WcMLJFCHu73qRA/K5CUK0uW1Ah7Vru7W5xxm2DiMr8Z5MvIw0xKVX0lJIJAIKielm6Uem8R4yecPJWVOTpZLE1UqhpsxI+cXc3z5MtRSWWSOEJq5Nasepq+8Kq5EyetKlDUkk6QCdIc3L9r9SInKjOXPEpUvZwolXL8GQtwklP3SpmawBsGIp6xeMwSlGYWTTUUpDE6S1yDQlxZx8oZpuXOjhDEJAAPQuPpSBc3wtPnopLAVqZ1HSdJqQkK2c/UQn8UrnLnEoNApTaOcevrGfw34/mTlNMw2mzaS4bqTHTsmzITUuxBG0c8yLwoZCfhr0r7QyZR5iCQUqA6gxAmpFN+6oYX0kGo09bVdjcI4GYGJ5QIzbNkBglSVHkFB/aJ8txwWpSDeOXfxJwI/qpKXazFi23ONDU6s3UqFOAxwT6ESPS6YGwhuwM49Y14rOFKSoMQ3SEHO8yUol3aOf4PEFA4Jk1BJ+7NAD7kgAfWLU3Hq+9MUoGjqlpfpUKJNAHHM73Kl+FkNktmadGqSsHC4nSPCmfJw8nUQHWpidy1nPrAfxrKk4mZr8lAJHxJSAotuVCphFxGIUqicQAAKOqakH0YgExpMzDE7TklnHDMl92Ylzbcc4evwyxW3I0H8fptxZ0yT99GFU5QP8Al/WMiic9xaOEiWSL/CfmlTe0eQ/8NqfX94wa/Ren7CLSsQCfhb93i9gsYpNULUk9CR9DHYvCfg9C0MuSgg/iSD9YYV/w7ytDqmSkgm4StSQOwSWEAPitbkgrwPaZlmk+SwAfJ+k4xK8Q4kUM5fqp/rFnD+JMQ/8AiauigDDr4p8IZfoUJMxaFAOKhQ/X5xyvE5fociaFVZmIPsYdRZprwfCM+wnXGpqwQzY9zGg+JJpDMgHsf1irPzArNiDEOQSjNBSSNWx594K4SSHKVCocdtoBl06EgAZErrbVOAS3BkGTZqZM5KiaOx7R1bLc3lTANE2WroFh/Z45fi8opSAOIw7FnIhFmgp1R3KcGBbfbUMWDM+g8U4RqaF2fjSFOQ8clk5tiUJ0oxM5I/DrU3+l2iaX4lxI/wCIVj/Ox+sTP8DcflYT1GvqXhgZ0bOpMo6ZhQA9yOH5hoqpwCFVCixuCXHetfyhOxHjSYpHlrQkjmAQX92iLDeKVI+IU6G/pAf+N1KDIP7y1NfpyMZh/OMnlhJUUpUkEGlCOhFiIH43LZSylaCltksQ2zdqRWzHxChcscQZQcgK4woWSU7bF+kL+GnEEeW4PclXr0i7S6e1lyxwRJ9VqakYY5BjCZOkjUjzND6WWQoA9fvU2MV80w8pUlatXEKgaS45Ap5Oo1/zQxeCctTjETEKnplYpKuGWptMxDDiAfVdwSHFqRTznKZ0iYRNlkaX4gHQoGlFWI358xHt5R9p7EEGu0eGLGXz5oQCF7WJ1DcNpV6Ws43iwvGzgSWQoUolJQebVetLNvE84hKnaheqXBT35bRqmROS3lTbmhPxci5q729LUEVC1W74iTS69cyOTNnaidKlckpU4FCTtVhBDC5liFHhlFXM66Abg8PWKuPzJaJKJcxKCQEgFLpOkKSdL3b9IrKncLIUQpTqLKLVOkCp20qruVbQe3K7hj+YIYbtrZz/AIhT+YYlYdEtCQSznWoHaigAm4a/pvE+a4SbJllSpzqJOlCW4m3dyzuH/WKIzGYpISkTC3NDJB2IYjkBc7mDuSZV5ikz5qnOkNQspnZRJUdj+xSEXXCtctj7/iUU0b28Off77keRZGpY8yZ8JqlJBLEt6mnODGKxMjDS+JQZ2dRqT25wDz/xTUy8OK1BmEUTSnlj8294U1IP/ESVPUKWVE2ahU7bGnT0lXTPqDutOB6SqzVrQNlYyfvs+c6Pl+f4ZRATNSovQOA3YFiT6bR0HJ5IKQq8cl/h1kQnTvMKAybcnpUeg+cda8oIHICMvWVV024U594l72trG7gn+IYkEE3FItYO5hU81zeNvtqkVStvUx6nU7GBI/eSPo2bgGO8LnirCSlEa0JU43H5wBkeKZxmpTrBDs1H+YeCfjDHFExACSXS4YP+7Ro6zVDU0EKCMEf7g1aOym5QT3noxAznwPhC6ggof8K1N3Ykwo4vw6lz5cxSgAb1c2If5QyeIvFqDqlLV5SrVST9IW8tzaVLQsGYFElwA4uz1Ww23hWnGqVMkk+meZr1rpwdrgZ94KVkM1RYJPtGZp4UmyZImqXLA6qIU9G0hqn1hkPiSUgBSnfkACW9C3zgF4lzf7SpIdkAOlJp79aH9mLqbtUzgEYHnxEarT6NUJU5PvFQJVtbvHsXjKHT2/tGRqbzMT5Q+suy/HGNZjPUR2A+jRt/8nmTKzFqP/cfpGRkB+GqHSj9BBXU2+bH9TJpWeixJI6xsvFSl10l+0ZGQo6evsCVLqbOiZawOLCC6UtDVleA8wibzYxkZGT8RQVjKzZ0FrMpz5Rjl5aF3Ab0iLE+FMOs1Sx6Ej+0ZGRj132IfCZ21txwYVm/wlwsyUnQuZLmNeikueaWHyML+M/gvNDaMRKVSupKk16Nqf5RkZH2Cr/xBsnOJ8y1zborZn/DPFyXOlC2/DMHvxNC3i8imyn1BheigesexkZVWvtZ9pxNOnTVum4iCp8hSSAQOh3O1YvTcGAkagSzD4rcgzcwo7/rkZGoHJXMmatVfAlnCZagspJKVAggjZQLghveGHD5zmEtDS8TqSxSoLSFakl3SrUKpqzfpGRkZ9jndzz7zQSpdsAKxk5ClBSEuTQJYAdABaMXmCVFL6kKLjmKFjZ9+kZGRdXSjpuxI31NldmzOR9ZHi0oJBVxbE277XiTKcqTMnCWOd3rSsZGRO7MtZwZf8tS2SI7YjLvKIJWRpDsR2DOHirj831AISXSSxLNQ7D9YyMjMQbwC00S2EGPOVBKKKwby9JOl7GjbRkZE158OZ5ROgeDMrSmVqAAKiTSCmZ4UFhzLRkZDDWppz5z5+2xvxDe8qT/AA3MSFFCgo0ZNqb1JgTmGTTUoKlqCKOB8R9WoIyMizX/AA+mmoumf1ndLrrWsCnHJ7xzA+A8PTSfNSpJANnIP0aGfxtlypkmSsfEgD6CkZGRHSM0ufoP5lN17nUKPQkftOM+LMQsLNSAqhDloU8Tji78B6KlpV/7Cg/OMjI3NASahEfEcBzIkYkOdUqWrtrRv/kUBvvGyZsmromA8kzAR2IUmo9YyMjQmbNiiWfhMxtnCH+kexkZHpyf/9k="/>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endParaRPr lang="fa-IR" altLang="en-US">
              <a:latin typeface="Calibri" panose="020F0502020204030204" pitchFamily="34" charset="0"/>
            </a:endParaRPr>
          </a:p>
        </p:txBody>
      </p:sp>
      <p:sp>
        <p:nvSpPr>
          <p:cNvPr id="5125" name="AutoShape 4" descr="data:image/jpeg;base64,/9j/4AAQSkZJRgABAQAAAQABAAD/2wCEAAkGBxQTEhMTExQWFhUXGBgYGRcXFRoYGBgaHBwcGBgYGBcYHSggGBslHxcYITEhJSksLi4uFx8zODMtNygtLisBCgoKDg0OGxAQGywmICQsLyw0LCwsLCwsLCwvLCwsLDQsLCwvLCwsLCwsLCwsLCwsLCwsLCwsLCwsLCwsLCwsLP/AABEIALcBEwMBIgACEQEDEQH/xAAcAAACAgMBAQAAAAAAAAAAAAAFBgMEAAIHAQj/xABAEAABAgQEBAQDBgQEBgMAAAABAhEAAyExBAUSQSJRYXEGE4GRMqGxFEJSwdHwBxUj4TNikvFDU3KCorIWc5P/xAAaAQADAQEBAQAAAAAAAAAAAAACAwQFAQAG/8QAMREAAgIBBAAEBAYCAgMAAAAAAQIAAxEEEiExIkFRcQUTYfAUMpGhsdGBwSNCFeHx/9oADAMBAAIRAxEAPwDlqsGpMvzARpdjzit5sRzMQQG2iqJpgNso+aRGHL5tQSY38Q4cKQJqRa8BcJOLwbwmICkqQbENElimtw4mhU4urNbef8xdXaI2j1ZYkcjHmqL5jzyPY98wR4Fx6enjxMhZO5iPWI2SsRwxiy5JEFMLNUkQIkzoI4fECJbQZo6dhGXLs5WBpVURfOGTM4ke0LuHY2MEsItSCCDGVanORwZt1MduDyJHisIxIiLCTlSyxtDAuYmYHNFQIxUtzpo8NrYsMNE2KFOVl+XNeoMaYiRqDi8D5M4pYEQVCgQCISyFDkSquxbBgxZx+GLkgVFY2y3P2WykhrW+sEMzTQt/vCzipe4oY0amWxNrTJ1CPVb8xI34nJ5U4eZKbmUsKfqPpGuCy5CEsUAFy5u8LWV5kuWaKIhkl5mlY4iAeYse42ia1b08OciU0Np7DuwA0kn4NBd0i1IFrlIB0qFDygirEhqKB9YHYvEJP6wNTv0Y62tMZlWflKFvccjSsCF4FILEqHcP9ILic9Hf93iafL81P+ZN+o/EIrTUMhw3Uz7tEloyncBJwSCCfMZmDEVrHhwhAYTktfcV5R5jMOQWuIouxi9XBGRMZ6mQ4IhHD4SaW0rSe6vrGipM0vRJIPMdorKxJLtwg7CPUzKEG/OO5g7TL0mXP0kCUVB6kVv1eMVj56aFCg3MGKMvFKSGSpQ5gGhiZObr/ETRq1j2Z7E2TmJSorAUCdtniz/P3/YiCTmrX+lPaJl5s6uJCCAGqgV7x3MGTDxCPwJ/0p/SMiJWPlH/AIEr/TGR3M9A6xGgDxNOqSwpECkkQAhMMGTSw0EJJN4FoWYuoJZxC7APOOoYjqVsUh1EtvEDRIubHhWIaOBEE5OZqUxgTG+p4klpEenJBo6xgREy25RqB0j07ieS4nlTCIjQgRsEh94EgGGrMsMYKaYNYee0K8qlQqCcnH0Y1MQX6cnkTX0usGMGHF5ilN6QPn45JPCTFDErcUMUUoUKtfd4KnTgCDqdYSeBDqMS943k5loLfdgQkqBFKxtOLgGCsoHXlOU6o9+ccJCwoBSWP5b06wu5wDrUo7kn5xBluZKlqcW3EMqUS8Ql/wBiIiW055/LNJSmqXjhoojEBgGHN2rEyMSNLML+sS5tkMyWXFU84zDZSpYrw97xcLEcZzxMxqrK2II5laZik1ABBcMXo29I80g3UTax94uzpaEJCEy9R3V96J8PlvC7sTzTQ8x3EHuQDqJ2WE8mUZOC1fC7dTtFjDjS5KtKk7EX/URaxUpMpAZ9ZUyrnhb2v9Ip4iUpZ1PSgD7/ANqQLYbvqNXKddyxOwqZidSFB/w1cH9IGYrK1hJPB/qD+0WUyNDqCw/ID9iNJs/UOR3/ALQCeDrqMsxcOe4IThlvp0AnuPq8aqwa/wDlqHzibMXSzWMVftqmbUaRYrBhmZTqUbaZscMQWKFg8tJiFSB19RFqVmkwPxqqGvEkvMlfEVEkWsb3dxHeIPMoLlhn1fKNEh94LfzdRopKFd0J7xOnMJJZ5EouAPgZutCKx7ieOYCMvt7xkMKsThDX7MB0ExbejmMjsGDpstvhMRK1NBGXINyI11AGqREq2kTQs04PJ4lCTKUSwS8GZEoIDEOd2jVC+VIkSgwqy4twY+nTKnI5lLGYRFwlooqkp5GGI4dxFCZIINYKvUeUVdpOciC5shAAqa9I8lSU/iEXszlcKVcqQOQDyilG3DMitr2NiTz8JyUDECZCnoYm8sco1ShPUQcWBNk4ZZiQYZfIx4illERaw+IXsswDRqSqpCht8o0UsuzVi2cbMNVKduYEV5s1ajt6UghBY+k3GJIDEWglKQmYlxflFJK9FFaT0MWZWLAskekA6E8iMqsA4aezHAbrff3jH0sRXvFgzSpLJlqL7tGSMAtjqZ9g9YDcAPFGFST4BKk2cTYMav1i/ls5cpiBT694nwOACS6wDSjVBPV4vpQSxCB3Ufyia20EY8pbQhU5PcY8nxKVf4gAH4T15RNmuToKfMkhxuBtATBKSO7OT+ghhynMlA8LEC7b/wBoyXBqO5DNbJtGGHMQ8Zh/LCtSqk/sCNVZaogcRdnAJf8Ado6djvD0rEDWhKdY4tJDh+28I+Y5dOlKUZrhrHTQ8miujVizo4PpInr2g+Y/iDsarVollJKyatu/LlB7C+HmZSg/Q8uXXvAzwoyp2pfU+gvDTm+boS8tHFMIJQmpc9TsBeKHJztkueeIvZ9gkpQZYA1DiJ/IQsfZVN8L9obBlkwyio1W3EbgqgZIwr1+Qj28IJTVS1kBzcKSgggilH94XVpjoYwh1fOAGKWsLUAEDZtCagUFxDqNQnIzJtZorODiLpAa8RFEFRiSkaTLQWP3kgm796t7R59pQTxSUsTqYOGH4RW3ziwMJlGthBWmMcwWV5BKipChq+FKVUSerioiSWnCmWykzEr4WUFuP8zpI/OC4gYMD+cYyDIweEP/ABZo6aEn6R7HOJ3BhRztFafLN49RiACxpE86Yk2MZgDIZuko4MhwRBUEkCsXJuI0FijpAycdLERIcWVM9doJ0JOYCOAMDuX5OISa1EWJqpaxdu8UJclTOmIlImM+mkL+WpPBhfMYDkS6rCI0KBO0LmJwmk0NII/alB0qTSIkAGhFD8ooqDJkmTXMlmB0YO0qaPEO94tzMArUwH+0Ty8nUDU7OWNu8U/MX1kfynz1KqTT+0XcDgVLbTQc2ixh3QAEylbEaqFtyKb0rFj7cqWkqTL5ihLB+tK9oAtmMC4nn8nSVhKlBztv+zBHCZJLSCpIJNgVVD/SI8pxwbWdHmW4nJZnArTn7xcVmJOpSwHNSyWbty9IWxPrCGM9Shj8CVLSSpOkU0i/0ixhcIngJ0oLkMRUC5Lx5NEtZJHD96ln7P1iGetA0LCyVBikgEuUszk2YfMQIGeIcJTxRId3I1MfmGZxA9eKloKkgP1bcFmi9hp6VDUCaXNw9+VBAtSkrWdJ9xc9OVecAVzHI4EIfaEqQzEvt+cWsGZbISk8XZ7bdI0xMuWlJUuZUB7VVzDxXw5WtLyZVD+JQZ783PaJyh85VvQjwwjiFoQCDWrEgO3S949y7GBJ1IUNIBp737RAnLFBzMRrLMACyA7Gwrdxexj3B5MpIJdhYt2sLkwuwIB3CqZzG/Js4JZVt3tSDWLkScWkpUwU1/zhLyzDEhlKawc0pt+ftG+YqVLYy1F7XvyjPOnG7w8SpgDz0fpLUrwoqUs7gvUFngRisPM80y5adBIZUwuaVOlJoEij94asmzksEzCNg5+ogmcIhRJCn3p+6w+vUWIcPz9ZO9Sscn9upzTNPMkSglalKer6lHiuOm+1Io5bnAQoCaKFi7P7w9+IsnTOBGopcv8AiHZthQfOEXH5SuWQFpcWcWilbqrcgw667axuSOGDkSZgSU2O/eAniLw+AsKp1i14XmMdJSGO1vkIbCEK4VhyLGM1rPk2HBmgzlgNwnCs5ypaJqvlWBv2Zfc947N4r8Nyp0rXpJUmo0kJJbbUxb2jlKMLKSviVNH/AE6X9yRH0Oh1S3158xPmNfpjXZlej94lAqVZq82jUaxWtOkEZuHYjRMWeGrgOFDahszV+UeqlkprPZwnhUhQKiX1JBAIowqWd+kVggyNlcdgwSJpjIKy8iUQCJkn1msfUEUjILiL8U8MtSzWM8spDvEk/FsSAI1w4Uo9PpEoJxz1NJgucLyZGqYfvRNhiOsZMw6gphUdoIYPCUqw7lo5Y6gT1VTlpLJxMsAOpjyaJp6VMl/gVZjubORYxDMwtXSlxzax6GDGT4XQpJU+lwWulTX5kekAip+YzttjjKiCMXlWJA4WVLHNiqlWoK0H0iLLMCrEK0CbLlmvC5dhuOY9YdM2zQSiZWsTJSy6ygaSUg/CgEDSSDduXaE5c1KJhmS2YFgnUHD7NenP9YcMDqTEs3JM9zGX5E3SiYVvd2Jq9GAo2/cRYy5Ez/GmOmWQ6bOSCOQpt3rGyst89Q/qJTQnVMIAcOySLhR0xvjlziny/uDZNUjYbUjhIA65nRknGeJalyfNX5mkMpiEAqLbfEQX5wSxGBSXeWdL8RBPozhgSQ9ucB5a5qNIPAkABq+ltt4vSFLCStSlaLPUAVuT1hZYRmDNpSgEeWoMAaJSkAE7O+wc06xOJCQefaw7ci8BZ2MK5qRJS6AplKu56fraD5khCNJOpRNG25v2gWYiEFgiYhAmErBEsC4FzYjleNlSdTBmSSGIuBzJFD6RXnS1qWSkslNC6nq9XH5dInm4FUwFzpSAGAFTyJfaPZncTf8AlQKlAzLC43L/AIbf7xMvLpLMeXZ+4F/7RUy6UxaqjW5DgNdnJ92girLdR0lRZg/6R4mdx9ZEvCSQlJEyoUxSU2TTd+Lt07QTSUJl8C3UBQppUncVgdiMu0g6OEgUqWfbmzsY8yXCLQoPMTMF1JDhi5eu45HraJrjlSZVQviAjPhMGhSEFQUpbuS5AIIpbka2ifG4haaywgBm0gfK1oJZbMDAm+45Pdo3xuFQpyksYzjeR3K9oz1/UVlJ+Hi5XYEd6RFmCFJOlKFLNLuGKvhsOv7tF6fhwmYNY1qJAaw6B+UEsHhSoFZIYioTzG9DTsINCGYQ7CUWJiETZ5UEEMkg6XrqD8JBrRlG3KkWcmzhUp0rox3f2gf4ezNOFmzlr4yoln1OQ5dRuwJa9a94u43E/aB5oSh9TOgHZ/6a0klyaW5xXZUGGMcRNdrIeY5YCemakFKqi9PzihjwyiFBwelIXsNn3lpCUAgmpPLoOsF8tzVK6Kq/WM62kp5TQocEkj9JeyLIQuYCmgeGbMslCU6kkvC75CboJEXJajq061EMPvE94jfnnMXeHZwytgDyxLOGwRII5iOK+NcFMw+IVLLM7pdIsfTa0dTz1U6WDMkzClQBrcFtiC4jm3iTH4nFKBnGUsgFilOk/FpYuKmx7RofCkIfdkY85Hqw2z1z1j1imZgGweNTiCBsX51bs9j1ixOwywS6ElmchQ3OkWPP8o2n4FZla/JmhIUUlYSTL1X06wGfpH0qrMB3xkSmMcvYkDk5jIlTlk3/AJM3/wDNX6RkHiKzD87DoKgpu4hhyjBSlMkhnhRl4sk3D9YYvDsudNWxNqhukYuqDBOTjE+h02wvwO4yYjJZCam425wCxkhNSAAa1dhSGPxRiNCEKo5TYje0JuNxJPCsAAkOSWbeJ9CS43GP1eAuBN0Y0tRPCHL7HY26xOrOVoSSACSAKjqD6ViZMt0pQlTACjWa5FL1rA/HyUIs5NH1FwDV6cukaCsCcCZjr5kTJCVTOIsTUuQWeu2+9I1XgZZQoqpp+FmcqBuXNrRrhscTYpNGADBwNi3P84LpmywBMJCCA6kaNTJrq0k0ccPv0h2SDiIIGMwJIRNJASlZJTXcgcXEeQ7QUwiMQEhIBVLFE6rO4JcCpDse4jTLc2kLUtZ0oZZXpWTVOoEJIcakjTYvXvBlGJSdKnGkpZKaDSm44NhWlh7R5jgQV5PEH4XHTCT5kgqSFEHS7FhbUXZgx7RBn3iMzf6ZlHQkg6dJQks/CUpslioP7QYTjtKT5SFTKlqsH3Nf+o+0DM2eSk6yhKgRwaSSApwrTRgRS/pAg46h4z3AmEkrCyUOlAJozHT2BPaGJa5YapB01OpwOjg06xVynB606ytlK3Gw5Ob7gx6cKgqKFW+6Sak8x+9oB23GGoxJZK5RQUJOpuMqUPXaoFdonwuMRiEmWgapjswezOS1yzE05RtgshkgOFNU0f2drmnKNEZGmUxYKJDV5PRqU5erR3jznCfST4ZKSvRxarfDatXIcJatT7QZElI2KiKE69+TMxEUUJKKqmMdqXNzSwo/7sKGMxBH9JBIIB1GhO79fpHuBPYLdQziJa1zaJQHow+FF9yaRLgsv0krLk7MQKXtZ4H5fMmy5ehaRqqSzaUl6OQSDT988k+JalJ0uCzVL8yDan5xPagwZXSWLcdRukhmITXqI1VNcs9R7D+8Q5dmaCjU7l2A3fY9otTJiCqrAsKxj3DE0a/aazpesMpNNv1NYF5rlcyRJ1oWoAuSAT/2gttDLID9R0v684JTMKlcooUxSRUV/YMLpsAaLsv24E5MnIRMPFKWpZUHKDpSOhCqFmq1eI+hfES5OHl/ZzLWlKEhZmMDXYkg/UAUg7mGUMAETJgAB3FeQqLQpeIJK0hMtZKwxFyE3dI5lnBryakatd6uduYlq2YbvKUMEkIIDHUFAh2epe23winTrHRsuwsqYlJ0p52HtHMCghlEseEtVqvb252EeLzvEyTplzjpD0YEXJ5GF6nStfjYeYRs2Lgkzr32WTrSlIZrsaGLc7K5VCHBvQ2945/4XzzErOtYQyd2qTTrDFIzxa66R78oyLaLKyVaH8m1wGRjj3h+bkQmBtTAjcPHKvEXh1MvEFEsqUBVyGbo0dXweZrUhhw9oDZllmt1bwVd/wAo+H/MDTMwcrceJxPP5flTdKtXoAaGovAU4lBJqQKUKW+hYe0dD8d5Lrly5oukmWrtdJP0jmE+UxMfT6GwW1g+ci+Jq1dmccEw9hcyWlIAmzm/yzVAX5R7C+BGRf4vWZe5PSXpEgE3jo/8OsG0wklxpMKuGwAu0PHhJOiXPmWCRpHe8YnxHUBqiBNzRaY18ma+LU6jLGydX1hRxmqcpISQC/QD/wAiB7mGLN8R/T1bkP7woYTGAkjd3heiUhM46lOswDt9YbyJZSFmal1s7JAAY1UaWF+0DZ05U9wtKUtqI5l7B/WCcwhczkNCWqL0d/3WKa5+jWiW1y7irXccz9Gi+tsnMzLFA4geThdEwVIUDwlL/EK+htFvGlcscQCgoMkEuxLVFXcRam42WEIIDKJPoQN+RgfjtcxUpKjVTU06S5AIte7vuGMPySeZPgAcT2SmYTqmSkrGkjicXSUghiKh3HUVcPG5zWgQQwST8LAJKiHA02Ba3QAQRVlkxcqYNNdDULOpupYC0eTMYVSVA+X5iQhBcpYBxQmxtyeOb8icKbTCmVZwkKARKCiGoCAAb7j6iA/iAFSwtQdIYKQVAAMRrSFINU0UAR6Vj3GSUSZOtSdRV8IB0pBNqO6iA/v6QFwYKp3DxMXZ6UvRo6gwMieY5OMxqk5onyQJI0kDSQQwqxd7uAbm/pGktKSHWrduQHS2z8oF/Y1qKvK2IChTS/Lqz72fZ4r4mRN+GgbhLlgCWBIWSBViXtC8AnuHjEecHMlgJFkgVVQVAdydyWjXFZ3J1JC5wSkEupNbCgIq9oTZ+MWUhwtYZiyxUFm+H6ANakXlZUmZJSSZgQhBLkpUnVc6QwIDvRztHsAdwiueRHCXjpcx/LXqOltTNQkvTkQoG3KLGBQUgukhrEg1qAA579bQv5Fj5eDkPNWCsJJTLDBiHo44nJIeu8E8Z4olM5CgQAdASVKJbcsA9elu8d2E9Re7HEIy8Ol1eaTpY8KbvtV4Xs/mITwpQkOagfFUuEk8qPRgSHvEUvxIZiSEpVqF3IFSSzAVLkU+cQycLLnny5iVKIUolQISlRI4Qz6litFH2gSpEchyMzX+YLCwkJUEhOmvxKZnYbAMPaC2WZmiYdOplA1cirGvXnAbN8DNfUnToSCAlLEpSKcLbNWhjTK8nUs69Q0pahJ1EjYuKUA9hCLKK25MsS91xjqdIyDGAkILPze3cwwZgry0CtTQGjQhZeRKUngVVy4dvV+8OWGxgmDSEuluIHZgPhPOMe+hUJIEdYNxDjrzkksuAVtbYh/aB+Y5fLmgpox9/VrGCWLy0gBSHUPwvWBGKC0/1E7fEOY/URM3hOBO04Y5UxIzLKVS/MozEV50d/nBXwt/D9OKdUyapA0JUQAKE7V9faGfH4UTpOtIBUmrc22gLlPj2SjzJZlzEFTB2BAA7F/lFteouIGB13PXDeh2/m69pbxPh9OECZSF6xd2Yn0ePMswRDht3jFeI8NMmA+aPVx9YPZXi8OqonSz01CIbDb5jv1jvnulQBGePT+pby/CEbQSVh2BI5Rawi0kBlA9iIuEhofTpsrnMwbdQxbkTnniHCjQqgIULEAgKG7Hu8ca8R4ZMufOSZUohRC3VqSReiNCg46MY774kwmpBIEcF8dzFDHMD91A/bxZ8Jd1tKH0M0LytukGe8iUQrCFtUhaSwcJmFh21F/eMgSZ6ucZH0W5pkbEnX8B4eUtIKCATYn6xbxeDEmUnDu5fUs8zyjMHmYky0rBoEBvYQFx2c6wVIVxfWPkAHsP0zPrf+3PU2zSakgjSDsKQqDLg0xaQykh/R6/KPZniBaVF0pPygrleYomAqEviZiAbxorXZQmR1EPZVe23zEpTJcuV5a9R1LKkqSbCgKSC9dweTDnFDEZesr4FHUXfiYAdT6xFmWEmzG0S1EDVe4r7bD2j3DTZiVJQs6S4d9uVeUadY4BB5mJb+YqRK+NTiQyFailIISLhAUrUW5AqPrGk5wqXN8tkhjpdbKZncgvVrgi+0Hcty9Ynla1OHUGJcXdKq7UhjxmCUpKlFOqWkqKlBLDU2rejs5IHO0G1vMUKhjmJWDzHVM1zVOAGCVPYChYUJ7xSxSNRXpYIej7q5U/dYM5nhAoKUlqsQyWSBR96Gl948GRITJUtzqKdTEsG5irH179I8GHc4VPRlTCTpkuWuZRSVJ0j4XBL1DlwAxcjpzjbwthVnVN0qEtikr00JZykE2LFNWO0C5QZKhXiLgbEXFPzi/MxM2UkAJKdVabgVD0rHW9BOoPOOWAwqJUvQANNSdRqKuVH3HyiucMlUxJSf6ahocpJFXuzFmYOH+LesKE7PJqgQont6u5DVP6DlF7B+JdASm5BclQLE3DgHaggTU2Mzq2DOMwxlmWBE/7OSeIcLJA1BVVBnLtZ+Qg/NwsmUJclJLF1XCnSDQqPcgUpCvMabOlLWsAgl9PwBFy7OSTa4a1Yu4UhU5c6pUNKE2bSKmnXtzgGGOT3CB3cCGcRhpSZnmFCSpZCAWqbBi5rXlyiDFeHpKphUtOhRDcKgxFQqvI22s0TY7FhIGrSuZqZKLGlwaAoA5loISZCZiStadW6gFFIYdQzAm7QO45ncACK+JyAKFXlsWSQXcOWqdyS7dYFSMimiYUJmJoRWoAuAo9gX9T6s8zFoAUmXLSokHgqUXdylJqwLNyJgJjZ2NmBIZQJZiQAQXawHXfmekMrbPnCeG/DyAkJC1ayLGqQpjavs3+8Vc/VMTOaSTpqpZCFFKSeiRQ1Bb9Ygy/DqkrSCoqUyQohV6uUpfiGourYsbiwMy8asrQiWCljxDhYub1YgubkmgpWAOAeYwbsbh5TbBtoRMV5hKAdSdJABdwXZwKtX5GDeUZvoDEAAMwPINRzU2t1gLOBQT/AE1FBorSTwuWFUt+URZhiRLTqUHYuB0hDAdRnnmdWybGonjUKHl15Rcn5WFPSp9j3jg2V+L5yZ7pJCRZDOSf9n9vbrvhbxvKngJWWVavMXiJqFU4tHB8/wC4q6hx46efp6f3NP5YuSspQkqSo/Dch/yhS8W+GFoUZyUliC4bnyjsaUg1FesUsxl8JB3jtmhehfmK2f6gVfEm3jcPefPn8qncJMtRS19B+rQZyeSUkOn9+8dDxE+ZJ4UG9aQvYiarzUlSKk1pf9Ygs1bOMETa075yQOPeEMFN5Aj1g1KxHCS5Hz/SCEvJ5SwkhOkkfdLfK0WTkkvSRWvX+0eTQ3vllAImTdrKWPOYhZlj11Zam5G31jjniWZ5uNPGlypKXJ0hNhxEhgK3faPozGeD5ah8ak9mji/ifwB5MwkYgKdRPHL5nmFRfosaZ/8AmGCRx5/3KLbV1NQr0/YOT5RKm4KZqUxlM5vOkjfkpYLelYyC0/LGUQpIJF7/AJGMjYXVV4Emf4bcWJhPOVTZaEpUD5dw0a5RhETqJUx5RLK8UqUhMubKQsWdyHgfMDEKlgpL0YxmrWwUo3hPr5GaXzlLb18Q9PMQ5jfBBWHExj1S/wBDFXBeHJ8hYIIV2LfIwVyXxxL06MQ6VD7wDg92sYLqxkmcjXKnIfkVAH2MRvbq68o/Xtx+sbUNPY+8d/Q/yJQVwqILAkBQ9aFvaFnOpSXANQ6jdqkMPoPQQ1eUmalioAg0L/LsYWc8y9STU1uP3vD9LcMhT2InVacqxbsGQ4HGlCkqJdqJLlhZzpFVNsbXvDDhsxlzJYBSUgXeyioO5IfUfq8Iy5kxIYDnTo9bRHJz1STxJBD9v3t7RqqpI45mTcyqeY7L06DL1NeiWFGoAQQU2ipjsyKZQCG1aQAk8XDud+wgVlWdBQImMFKBahts7DvBzLsKPL0oWkJJSs7uQ4Be9ATvvC3bYeZ2tVbmK8sr89ClcRJBAbc3DbtX2hpRIJVxodW4LMlDtZ3BvdvnG+a5XqKFJUEqDKB2pWB8rxGqWVS1p8wqqCGcgEuDysSz/WOK3zBDYbepTzbI5a5roUNalB0AajySKOzsTWL2A8Pp811oCmB+LSUoSzaXVQsCCLNRmglInzFETZclACmcKJBU1A9HYBwAC9RUNFfOsXiFgoVKlhBIJCQzBJfc1F7wYt/6loH4c53BZUzQ6UpEsJT5h0mWA1R1FLlj2jWTkmkFzqmhNAk8KXNFEtU1+cB8ZNnoVLBUpYRRIJdhySPugvtzic53NUEuUpQSkzAHcsSNJ1B3F6OK0O0d25GRO8qcHuFstydUkKmAhSQakkXarEXFIrSMoxCp2pSSuQaumYzt91TuTYi277QRnZgJwShCxpUwZJYlO9WuNI5UfnBn+cypctcqUnZtAuSKgOTckmvXa0AGwSTCIJAgmZiSngQlKGb4QAGDOwOxa8VpWfEhKEsAp6jbYB7je14q53NXKLJUnUSLEKDkgaQrcA0fePcDIkrTLM411adAPDMrQukCopW1TaOqpxuMJnGdo7lqSoeYlQSdROkkuQLsWG9DQ8iYZcNgglKSX1UZxxuejX9B2hZkJaaoKK0pNNIKBpBr8X3RelxaLcvNZcqaEpUSCm+oqIKrObbX6wBB8oxuRGDFSynTwqUpieEhICTsQ/FtQiKeZ4IFKSValPRJa1i5A9Yp4bFrUQt6sSUhRAIsAbBzVw7xHjpClhgq4cJS4sQTb90gSVznM4K2xgiDcyy8BRKDUs4BYHTz6+28XvDuHCFhRoAxLUAqGSW7mkAsbjitIlocH71nNWZJDn6UO8Wclx6isI1UJLkijAbHY8L7VPWAvRmTEsodE/jM7J4Y8TB/LUXFu0Oq0BQ5gwj5bkMnTLUdQXpRqIVcgB6F4dMGhkgCw5wn4ZczE1Nyv3+0yPiAq3h6+D5xQ8RyJqAry1MpNuohEznxTikqQpQlqPUC1CzO4js+MwImX5NCL4n/AIdGdxS5iQdgoED1If6Qp9A9TnK5T3+zKdLratm18BvXEBSP4qYmVpE3CoUKVlkkkehIeCY/jDKDa8NNSKvVyCOhSAd99oV8w/hljUglHlKptMb/ANgIRM1yjGyOFUuclqHRqZiXrpJS1Hi+l1/KGx9P/sVYlZ5ChvbP+jOt4z+M+DLHRPAF06UOrsdbAd4SPFvjqRi+KWmYhtlgP/4kwmzMZPU/+Ipk8QVL16Rs+oEt1MQKxeuvlyT0SgJ7/CQRd+4pSGnQ1WPvYkmJTUmhvAAPKMcvO5ZAJ1Ow+6dqRkLUzEoJ/wAGULWVM5f/AGRkF+Aq+sq/8vqPp+n/ALkmT4ZapiUguSWDlof15DMCRqRt0P0hLwk4zZj6k6rvRP7MdUyHMVTUAKYkUpWM74m1qYYCV/Dimwheff0nOM6yVSDqCYiyyekcKxTnuP1EdgxEhCgXAgLNyiQxBlpru1feJq/ie5NjrG/hAX+ZWcH08pzjFYBSASOJBsdvlvFb7TMI+IsLPUfOOiKymSKBJA6KP6wCzLKJYLoUR0MWVa+p+GH7RVvw+1fEh/xmL8nNiKLQ7WI/SIcNIlTV8Okl/hcg+1KQUl+Gpk8qEsAkM/EAa71jyZ/DrG7SgeRC0fmYq+bpx04U+8hf5ykB0yJXl5IUTEqCiySGCqBnNHrT9tDnlUmSt9RBUBYHSPkztCtLyXMsN8eHXMRYhSRMHoUnUIKYTEoWNE+ROw6noQklI6vRQLvE1thPOQw9QRKKkRhhcqfqD/MhzxCNSggkKCaJ1AgkaiSSdmZxS3V4V8HmOlWpSHUHOk3/ABOxDbWd6QZzjIpqQoylIUhTA6S4ISKUI2F9w/WBQkrFCn4W3bb4gpiNgz9OUV0tUy8H/UluS1W+zHPw/wCKpJUyyHYgaxvswNKQwqkCY5SQKOfXYC0cbVI1UKkg3Oo1fptXqYN5cVySkInljRNTofYHU4ahoGqq+0BZpl42n795yu1iTkfftG3MspCnZLECp27DfrC1jsAVJAADi9gGFX+UXUeI56T5cxGosfho7VNFfrE8vMZazoFFGyVM9eXOFV709pUcPwe5NgRJVLSlaSBYkA6i4YsRUCle0GFYIH4UkBTBikJtTcO/PsIG4MplEkhgrqbtcPaCcvMUuhligIe5v132/ZiggESY5B4kWKy1ISnXLCkgEaWenL6U6QIxmXqXPTNBTqSAkICTpTsG3Ar8haD+NxgWU6XKq9PaPZc1SZakS0ayscYKEsW+AhVFAgn8TUF6pjyjHGZ3dxk9wenK1yQKBaHcutJqaq+F7MaE9IClavtEwoT8QAYMbFLAi2zh4YHUU6FKS+nYk6WcMLJFCHu73qRA/K5CUK0uW1Ah7Vru7W5xxm2DiMr8Z5MvIw0xKVX0lJIJAIKielm6Uem8R4yecPJWVOTpZLE1UqhpsxI+cXc3z5MtRSWWSOEJq5Nasepq+8Kq5EyetKlDUkk6QCdIc3L9r9SInKjOXPEpUvZwolXL8GQtwklP3SpmawBsGIp6xeMwSlGYWTTUUpDE6S1yDQlxZx8oZpuXOjhDEJAAPQuPpSBc3wtPnopLAVqZ1HSdJqQkK2c/UQn8UrnLnEoNApTaOcevrGfw34/mTlNMw2mzaS4bqTHTsmzITUuxBG0c8yLwoZCfhr0r7QyZR5iCQUqA6gxAmpFN+6oYX0kGo09bVdjcI4GYGJ5QIzbNkBglSVHkFB/aJ8txwWpSDeOXfxJwI/qpKXazFi23ONDU6s3UqFOAxwT6ESPS6YGwhuwM49Y14rOFKSoMQ3SEHO8yUol3aOf4PEFA4Jk1BJ+7NAD7kgAfWLU3Hq+9MUoGjqlpfpUKJNAHHM73Kl+FkNktmadGqSsHC4nSPCmfJw8nUQHWpidy1nPrAfxrKk4mZr8lAJHxJSAotuVCphFxGIUqicQAAKOqakH0YgExpMzDE7TklnHDMl92Ylzbcc4evwyxW3I0H8fptxZ0yT99GFU5QP8Al/WMiic9xaOEiWSL/CfmlTe0eQ/8NqfX94wa/Ren7CLSsQCfhb93i9gsYpNULUk9CR9DHYvCfg9C0MuSgg/iSD9YYV/w7ytDqmSkgm4StSQOwSWEAPitbkgrwPaZlmk+SwAfJ+k4xK8Q4kUM5fqp/rFnD+JMQ/8AiauigDDr4p8IZfoUJMxaFAOKhQ/X5xyvE5fociaFVZmIPsYdRZprwfCM+wnXGpqwQzY9zGg+JJpDMgHsf1irPzArNiDEOQSjNBSSNWx594K4SSHKVCocdtoBl06EgAZErrbVOAS3BkGTZqZM5KiaOx7R1bLc3lTANE2WroFh/Z45fi8opSAOIw7FnIhFmgp1R3KcGBbfbUMWDM+g8U4RqaF2fjSFOQ8clk5tiUJ0oxM5I/DrU3+l2iaX4lxI/wCIVj/Ox+sTP8DcflYT1GvqXhgZ0bOpMo6ZhQA9yOH5hoqpwCFVCixuCXHetfyhOxHjSYpHlrQkjmAQX92iLDeKVI+IU6G/pAf+N1KDIP7y1NfpyMZh/OMnlhJUUpUkEGlCOhFiIH43LZSylaCltksQ2zdqRWzHxChcscQZQcgK4woWSU7bF+kL+GnEEeW4PclXr0i7S6e1lyxwRJ9VqakYY5BjCZOkjUjzND6WWQoA9fvU2MV80w8pUlatXEKgaS45Ap5Oo1/zQxeCctTjETEKnplYpKuGWptMxDDiAfVdwSHFqRTznKZ0iYRNlkaX4gHQoGlFWI358xHt5R9p7EEGu0eGLGXz5oQCF7WJ1DcNpV6Ws43iwvGzgSWQoUolJQebVetLNvE84hKnaheqXBT35bRqmROS3lTbmhPxci5q729LUEVC1W74iTS69cyOTNnaidKlckpU4FCTtVhBDC5liFHhlFXM66Abg8PWKuPzJaJKJcxKCQEgFLpOkKSdL3b9IrKncLIUQpTqLKLVOkCp20qruVbQe3K7hj+YIYbtrZz/AIhT+YYlYdEtCQSznWoHaigAm4a/pvE+a4SbJllSpzqJOlCW4m3dyzuH/WKIzGYpISkTC3NDJB2IYjkBc7mDuSZV5ikz5qnOkNQspnZRJUdj+xSEXXCtctj7/iUU0b28Off77keRZGpY8yZ8JqlJBLEt6mnODGKxMjDS+JQZ2dRqT25wDz/xTUy8OK1BmEUTSnlj8294U1IP/ESVPUKWVE2ahU7bGnT0lXTPqDutOB6SqzVrQNlYyfvs+c6Pl+f4ZRATNSovQOA3YFiT6bR0HJ5IKQq8cl/h1kQnTvMKAybcnpUeg+cda8oIHICMvWVV024U594l72trG7gn+IYkEE3FItYO5hU81zeNvtqkVStvUx6nU7GBI/eSPo2bgGO8LnirCSlEa0JU43H5wBkeKZxmpTrBDs1H+YeCfjDHFExACSXS4YP+7Ro6zVDU0EKCMEf7g1aOym5QT3noxAznwPhC6ggof8K1N3Ykwo4vw6lz5cxSgAb1c2If5QyeIvFqDqlLV5SrVST9IW8tzaVLQsGYFElwA4uz1Ww23hWnGqVMkk+meZr1rpwdrgZ94KVkM1RYJPtGZp4UmyZImqXLA6qIU9G0hqn1hkPiSUgBSnfkACW9C3zgF4lzf7SpIdkAOlJp79aH9mLqbtUzgEYHnxEarT6NUJU5PvFQJVtbvHsXjKHT2/tGRqbzMT5Q+suy/HGNZjPUR2A+jRt/8nmTKzFqP/cfpGRkB+GqHSj9BBXU2+bH9TJpWeixJI6xsvFSl10l+0ZGQo6evsCVLqbOiZawOLCC6UtDVleA8wibzYxkZGT8RQVjKzZ0FrMpz5Rjl5aF3Ab0iLE+FMOs1Sx6Ej+0ZGRj132IfCZ21txwYVm/wlwsyUnQuZLmNeikueaWHyML+M/gvNDaMRKVSupKk16Nqf5RkZH2Cr/xBsnOJ8y1zborZn/DPFyXOlC2/DMHvxNC3i8imyn1BheigesexkZVWvtZ9pxNOnTVum4iCp8hSSAQOh3O1YvTcGAkagSzD4rcgzcwo7/rkZGoHJXMmatVfAlnCZagspJKVAggjZQLghveGHD5zmEtDS8TqSxSoLSFakl3SrUKpqzfpGRkZ9jndzz7zQSpdsAKxk5ClBSEuTQJYAdABaMXmCVFL6kKLjmKFjZ9+kZGRdXSjpuxI31NldmzOR9ZHi0oJBVxbE277XiTKcqTMnCWOd3rSsZGRO7MtZwZf8tS2SI7YjLvKIJWRpDsR2DOHirj831AISXSSxLNQ7D9YyMjMQbwC00S2EGPOVBKKKwby9JOl7GjbRkZE158OZ5ROgeDMrSmVqAAKiTSCmZ4UFhzLRkZDDWppz5z5+2xvxDe8qT/AA3MSFFCgo0ZNqb1JgTmGTTUoKlqCKOB8R9WoIyMizX/AA+mmoumf1ndLrrWsCnHJ7xzA+A8PTSfNSpJANnIP0aGfxtlypkmSsfEgD6CkZGRHSM0ufoP5lN17nUKPQkftOM+LMQsLNSAqhDloU8Tji78B6KlpV/7Cg/OMjI3NASahEfEcBzIkYkOdUqWrtrRv/kUBvvGyZsmromA8kzAR2IUmo9YyMjQmbNiiWfhMxtnCH+kexkZHpyf/9k="/>
          <p:cNvSpPr>
            <a:spLocks noChangeAspect="1" noChangeArrowheads="1"/>
          </p:cNvSpPr>
          <p:nvPr/>
        </p:nvSpPr>
        <p:spPr bwMode="auto">
          <a:xfrm>
            <a:off x="1831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endParaRPr lang="fa-IR" altLang="en-US">
              <a:latin typeface="Calibri" panose="020F0502020204030204" pitchFamily="34" charset="0"/>
            </a:endParaRPr>
          </a:p>
        </p:txBody>
      </p:sp>
      <p:pic>
        <p:nvPicPr>
          <p:cNvPr id="512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1" y="3371851"/>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descr="https://encrypted-tbn0.gstatic.com/images?q=tbn:ANd9GcR6KRH5xgNWvvrFQ-SEdfdGDJmIRnsi5jHj3bxCU4KKD5gQsm6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35651" y="4800601"/>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05124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Annual incidence of Brucellosis</a:t>
            </a:r>
            <a:endParaRPr lang="en-US" dirty="0">
              <a:solidFill>
                <a:srgbClr val="0000FF"/>
              </a:solidFill>
            </a:endParaRPr>
          </a:p>
        </p:txBody>
      </p:sp>
      <p:pic>
        <p:nvPicPr>
          <p:cNvPr id="2050" name="Picture 2" descr="Image result for brucellos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7202" y="1417638"/>
            <a:ext cx="9032698"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353300" y="6094968"/>
            <a:ext cx="3314700" cy="369332"/>
          </a:xfrm>
          <a:prstGeom prst="rect">
            <a:avLst/>
          </a:prstGeom>
          <a:noFill/>
        </p:spPr>
        <p:txBody>
          <a:bodyPr wrap="square" rtlCol="0">
            <a:spAutoFit/>
          </a:bodyPr>
          <a:lstStyle/>
          <a:p>
            <a:r>
              <a:rPr lang="en-US" dirty="0" err="1"/>
              <a:t>Ariza</a:t>
            </a:r>
            <a:r>
              <a:rPr lang="en-US" dirty="0"/>
              <a:t> et al, </a:t>
            </a:r>
            <a:r>
              <a:rPr lang="en-US" dirty="0" err="1"/>
              <a:t>PLoS</a:t>
            </a:r>
            <a:r>
              <a:rPr lang="en-US" dirty="0"/>
              <a:t> One, 2007</a:t>
            </a:r>
          </a:p>
        </p:txBody>
      </p:sp>
    </p:spTree>
    <p:extLst>
      <p:ext uri="{BB962C8B-B14F-4D97-AF65-F5344CB8AC3E}">
        <p14:creationId xmlns:p14="http://schemas.microsoft.com/office/powerpoint/2010/main" val="11822802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88925"/>
            <a:ext cx="8229600" cy="1143000"/>
          </a:xfrm>
        </p:spPr>
        <p:txBody>
          <a:bodyPr>
            <a:noAutofit/>
          </a:bodyPr>
          <a:lstStyle/>
          <a:p>
            <a:r>
              <a:rPr lang="en-US" sz="3600" dirty="0">
                <a:solidFill>
                  <a:srgbClr val="0000FF"/>
                </a:solidFill>
              </a:rPr>
              <a:t>Agglutination is used to detect antibodies against bacterial antigens (as in Wright test for brucellosis)</a:t>
            </a:r>
          </a:p>
        </p:txBody>
      </p:sp>
      <p:pic>
        <p:nvPicPr>
          <p:cNvPr id="39938" name="Picture 2" descr="http://2.bp.blogspot.com/_cCU1vJAsuTc/S80ffufgK2I/AAAAAAAAAeA/tC8gPgp__Rk/s1600/New+Picture+(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0821" y="1660526"/>
            <a:ext cx="7543800" cy="4912631"/>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a:xfrm>
            <a:off x="2067911" y="5470525"/>
            <a:ext cx="7717221" cy="1371600"/>
          </a:xfrm>
          <a:prstGeom prst="round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b="1" dirty="0">
                <a:solidFill>
                  <a:srgbClr val="0000FF"/>
                </a:solidFill>
              </a:rPr>
              <a:t>Agglutination of bacterial antigens with serially diluted serum samples shows the titer (concentration) of antibodies</a:t>
            </a:r>
          </a:p>
        </p:txBody>
      </p:sp>
      <p:sp>
        <p:nvSpPr>
          <p:cNvPr id="6"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272343551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2316162"/>
          </a:xfrm>
        </p:spPr>
        <p:txBody>
          <a:bodyPr rtlCol="0">
            <a:normAutofit fontScale="90000"/>
          </a:bodyPr>
          <a:lstStyle/>
          <a:p>
            <a:pPr>
              <a:lnSpc>
                <a:spcPct val="130000"/>
              </a:lnSpc>
              <a:defRPr/>
            </a:pPr>
            <a:r>
              <a:rPr lang="en-US" b="1" dirty="0"/>
              <a:t>Brucellosis</a:t>
            </a:r>
            <a:br>
              <a:rPr lang="en-US" b="1" dirty="0"/>
            </a:br>
            <a:r>
              <a:rPr lang="en-US" dirty="0">
                <a:solidFill>
                  <a:srgbClr val="FF0000"/>
                </a:solidFill>
              </a:rPr>
              <a:t>(Malta</a:t>
            </a:r>
            <a:r>
              <a:rPr lang="en-US" b="1" dirty="0">
                <a:solidFill>
                  <a:srgbClr val="FF0000"/>
                </a:solidFill>
              </a:rPr>
              <a:t> </a:t>
            </a:r>
            <a:r>
              <a:rPr lang="en-US" dirty="0">
                <a:solidFill>
                  <a:srgbClr val="FF0000"/>
                </a:solidFill>
              </a:rPr>
              <a:t>Fever)</a:t>
            </a:r>
            <a:br>
              <a:rPr lang="en-US" dirty="0">
                <a:solidFill>
                  <a:srgbClr val="FF0000"/>
                </a:solidFill>
              </a:rPr>
            </a:br>
            <a:endParaRPr lang="en-US" dirty="0"/>
          </a:p>
        </p:txBody>
      </p:sp>
      <p:sp>
        <p:nvSpPr>
          <p:cNvPr id="6147" name="Content Placeholder 2"/>
          <p:cNvSpPr>
            <a:spLocks noGrp="1"/>
          </p:cNvSpPr>
          <p:nvPr>
            <p:ph idx="1"/>
          </p:nvPr>
        </p:nvSpPr>
        <p:spPr>
          <a:xfrm>
            <a:off x="1981200" y="2667000"/>
            <a:ext cx="8229600" cy="1600200"/>
          </a:xfrm>
        </p:spPr>
        <p:txBody>
          <a:bodyPr/>
          <a:lstStyle/>
          <a:p>
            <a:pPr marL="0" indent="0" algn="ctr">
              <a:buNone/>
            </a:pPr>
            <a:r>
              <a:rPr lang="en-US" altLang="en-US" sz="3600" b="1"/>
              <a:t>Diagnosis?</a:t>
            </a:r>
          </a:p>
        </p:txBody>
      </p:sp>
    </p:spTree>
    <p:extLst>
      <p:ext uri="{BB962C8B-B14F-4D97-AF65-F5344CB8AC3E}">
        <p14:creationId xmlns:p14="http://schemas.microsoft.com/office/powerpoint/2010/main" val="13636506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8195" name="Content Placeholder 2"/>
          <p:cNvSpPr>
            <a:spLocks noGrp="1"/>
          </p:cNvSpPr>
          <p:nvPr>
            <p:ph idx="1"/>
          </p:nvPr>
        </p:nvSpPr>
        <p:spPr>
          <a:xfrm>
            <a:off x="838200" y="1825624"/>
            <a:ext cx="10515600" cy="4623301"/>
          </a:xfrm>
        </p:spPr>
        <p:txBody>
          <a:bodyPr/>
          <a:lstStyle/>
          <a:p>
            <a:pPr eaLnBrk="1" hangingPunct="1">
              <a:buClr>
                <a:schemeClr val="tx2"/>
              </a:buClr>
              <a:buFontTx/>
              <a:buChar char="•"/>
            </a:pPr>
            <a:r>
              <a:rPr lang="en-US" altLang="en-US" dirty="0" smtClean="0"/>
              <a:t>Wright test</a:t>
            </a:r>
          </a:p>
          <a:p>
            <a:pPr eaLnBrk="1" hangingPunct="1">
              <a:buClr>
                <a:schemeClr val="tx2"/>
              </a:buClr>
              <a:buFontTx/>
              <a:buChar char="•"/>
            </a:pPr>
            <a:r>
              <a:rPr lang="en-US" altLang="en-US" dirty="0" smtClean="0"/>
              <a:t>2ME Agglutination</a:t>
            </a:r>
          </a:p>
          <a:p>
            <a:pPr eaLnBrk="1" hangingPunct="1">
              <a:buClr>
                <a:schemeClr val="tx2"/>
              </a:buClr>
              <a:buFontTx/>
              <a:buChar char="•"/>
            </a:pPr>
            <a:r>
              <a:rPr lang="en-US" altLang="en-US" dirty="0" err="1" smtClean="0"/>
              <a:t>Coombs’</a:t>
            </a:r>
            <a:r>
              <a:rPr lang="en-US" altLang="en-US" dirty="0" smtClean="0"/>
              <a:t> test</a:t>
            </a:r>
          </a:p>
          <a:p>
            <a:pPr eaLnBrk="1" hangingPunct="1">
              <a:buClr>
                <a:schemeClr val="tx2"/>
              </a:buClr>
              <a:buFontTx/>
              <a:buChar char="•"/>
            </a:pPr>
            <a:r>
              <a:rPr lang="en-US" altLang="en-US" dirty="0" smtClean="0"/>
              <a:t>Rose </a:t>
            </a:r>
            <a:r>
              <a:rPr lang="en-US" altLang="en-US" dirty="0" err="1" smtClean="0"/>
              <a:t>bengal</a:t>
            </a:r>
            <a:r>
              <a:rPr lang="en-US" altLang="en-US" dirty="0" smtClean="0"/>
              <a:t> test</a:t>
            </a:r>
          </a:p>
          <a:p>
            <a:pPr eaLnBrk="1" hangingPunct="1">
              <a:buClr>
                <a:schemeClr val="tx2"/>
              </a:buClr>
              <a:buFontTx/>
              <a:buChar char="•"/>
            </a:pPr>
            <a:r>
              <a:rPr lang="en-US" altLang="en-US" dirty="0" smtClean="0"/>
              <a:t>Complement fixation</a:t>
            </a:r>
          </a:p>
          <a:p>
            <a:pPr eaLnBrk="1" hangingPunct="1">
              <a:buClr>
                <a:schemeClr val="tx2"/>
              </a:buClr>
              <a:buFontTx/>
              <a:buChar char="•"/>
            </a:pPr>
            <a:r>
              <a:rPr lang="en-US" altLang="en-US" dirty="0" smtClean="0"/>
              <a:t>Radioimmunoassay</a:t>
            </a:r>
          </a:p>
          <a:p>
            <a:pPr eaLnBrk="1" hangingPunct="1">
              <a:buClr>
                <a:schemeClr val="tx2"/>
              </a:buClr>
              <a:buFontTx/>
              <a:buChar char="•"/>
            </a:pPr>
            <a:r>
              <a:rPr lang="en-US" altLang="en-US" dirty="0" smtClean="0"/>
              <a:t>ELISA</a:t>
            </a:r>
          </a:p>
          <a:p>
            <a:pPr eaLnBrk="1" hangingPunct="1"/>
            <a:endParaRPr lang="en-US" altLang="en-US" dirty="0" smtClean="0"/>
          </a:p>
        </p:txBody>
      </p:sp>
    </p:spTree>
    <p:extLst>
      <p:ext uri="{BB962C8B-B14F-4D97-AF65-F5344CB8AC3E}">
        <p14:creationId xmlns:p14="http://schemas.microsoft.com/office/powerpoint/2010/main" val="349718218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9219" name="Content Placeholder 2"/>
          <p:cNvSpPr>
            <a:spLocks noGrp="1"/>
          </p:cNvSpPr>
          <p:nvPr>
            <p:ph idx="1"/>
          </p:nvPr>
        </p:nvSpPr>
        <p:spPr/>
        <p:txBody>
          <a:bodyPr/>
          <a:lstStyle/>
          <a:p>
            <a:pPr eaLnBrk="1" hangingPunct="1">
              <a:buClr>
                <a:schemeClr val="tx2"/>
              </a:buClr>
              <a:buFontTx/>
              <a:buChar char="•"/>
            </a:pPr>
            <a:r>
              <a:rPr lang="en-US" altLang="en-US" sz="4000">
                <a:solidFill>
                  <a:srgbClr val="FF0000"/>
                </a:solidFill>
              </a:rPr>
              <a:t>Wright test</a:t>
            </a:r>
          </a:p>
          <a:p>
            <a:pPr eaLnBrk="1" hangingPunct="1">
              <a:buClr>
                <a:schemeClr val="tx2"/>
              </a:buClr>
              <a:buFontTx/>
              <a:buChar char="•"/>
            </a:pPr>
            <a:r>
              <a:rPr lang="en-US" altLang="en-US" smtClean="0"/>
              <a:t>2ME Agglutination</a:t>
            </a:r>
          </a:p>
          <a:p>
            <a:pPr eaLnBrk="1" hangingPunct="1">
              <a:buClr>
                <a:schemeClr val="tx2"/>
              </a:buClr>
              <a:buFontTx/>
              <a:buChar char="•"/>
            </a:pPr>
            <a:r>
              <a:rPr lang="en-US" altLang="en-US" smtClean="0"/>
              <a:t>Coombs’ test</a:t>
            </a:r>
          </a:p>
          <a:p>
            <a:pPr eaLnBrk="1" hangingPunct="1">
              <a:buClr>
                <a:schemeClr val="tx2"/>
              </a:buClr>
              <a:buFontTx/>
              <a:buChar char="•"/>
            </a:pPr>
            <a:r>
              <a:rPr lang="en-US" altLang="en-US" smtClean="0"/>
              <a:t>Rose bengal test</a:t>
            </a:r>
          </a:p>
          <a:p>
            <a:pPr eaLnBrk="1" hangingPunct="1">
              <a:buClr>
                <a:schemeClr val="tx2"/>
              </a:buClr>
              <a:buFontTx/>
              <a:buChar char="•"/>
            </a:pPr>
            <a:r>
              <a:rPr lang="en-US" altLang="en-US" smtClean="0"/>
              <a:t>Complement fixation</a:t>
            </a:r>
          </a:p>
          <a:p>
            <a:pPr eaLnBrk="1" hangingPunct="1">
              <a:buClr>
                <a:schemeClr val="tx2"/>
              </a:buClr>
              <a:buFontTx/>
              <a:buChar char="•"/>
            </a:pPr>
            <a:r>
              <a:rPr lang="en-US" altLang="en-US" smtClean="0"/>
              <a:t>Radioimmunoassay</a:t>
            </a:r>
          </a:p>
          <a:p>
            <a:pPr eaLnBrk="1" hangingPunct="1">
              <a:buClr>
                <a:schemeClr val="tx2"/>
              </a:buClr>
              <a:buFontTx/>
              <a:buChar char="•"/>
            </a:pPr>
            <a:r>
              <a:rPr lang="en-US" altLang="en-US" smtClean="0"/>
              <a:t>ELISA</a:t>
            </a:r>
          </a:p>
          <a:p>
            <a:pPr eaLnBrk="1" hangingPunct="1"/>
            <a:endParaRPr lang="en-US" altLang="en-US" smtClean="0"/>
          </a:p>
        </p:txBody>
      </p:sp>
    </p:spTree>
    <p:extLst>
      <p:ext uri="{BB962C8B-B14F-4D97-AF65-F5344CB8AC3E}">
        <p14:creationId xmlns:p14="http://schemas.microsoft.com/office/powerpoint/2010/main" val="1619082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ltLang="en-US" smtClean="0">
                <a:solidFill>
                  <a:srgbClr val="FF0000"/>
                </a:solidFill>
              </a:rPr>
              <a:t>Wright test</a:t>
            </a:r>
          </a:p>
        </p:txBody>
      </p:sp>
      <p:sp>
        <p:nvSpPr>
          <p:cNvPr id="3" name="Content Placeholder 2"/>
          <p:cNvSpPr>
            <a:spLocks noGrp="1"/>
          </p:cNvSpPr>
          <p:nvPr>
            <p:ph idx="1"/>
          </p:nvPr>
        </p:nvSpPr>
        <p:spPr>
          <a:xfrm>
            <a:off x="2651125" y="1600201"/>
            <a:ext cx="5029200" cy="4384675"/>
          </a:xfrm>
        </p:spPr>
        <p:txBody>
          <a:bodyPr rtlCol="0">
            <a:normAutofit/>
          </a:bodyPr>
          <a:lstStyle/>
          <a:p>
            <a:pPr>
              <a:buClr>
                <a:srgbClr val="FF0000"/>
              </a:buClr>
              <a:buFont typeface="Wingdings" panose="05000000000000000000" pitchFamily="2" charset="2"/>
              <a:buChar char="ü"/>
              <a:defRPr/>
            </a:pPr>
            <a:r>
              <a:rPr lang="en-US" dirty="0">
                <a:solidFill>
                  <a:srgbClr val="FF0000"/>
                </a:solidFill>
              </a:rPr>
              <a:t>Rapid</a:t>
            </a:r>
            <a:r>
              <a:rPr lang="en-US" dirty="0"/>
              <a:t> plate agglutination test</a:t>
            </a:r>
          </a:p>
          <a:p>
            <a:pPr>
              <a:defRPr/>
            </a:pPr>
            <a:endParaRPr lang="en-US" dirty="0"/>
          </a:p>
          <a:p>
            <a:pPr>
              <a:defRPr/>
            </a:pPr>
            <a:endParaRPr lang="en-US" dirty="0"/>
          </a:p>
          <a:p>
            <a:pPr>
              <a:defRPr/>
            </a:pPr>
            <a:endParaRPr lang="en-US" dirty="0"/>
          </a:p>
          <a:p>
            <a:pPr>
              <a:defRPr/>
            </a:pPr>
            <a:endParaRPr lang="en-US" dirty="0"/>
          </a:p>
          <a:p>
            <a:pPr marL="0" indent="0">
              <a:buNone/>
              <a:defRPr/>
            </a:pPr>
            <a:endParaRPr lang="en-US" dirty="0"/>
          </a:p>
          <a:p>
            <a:pPr>
              <a:buClr>
                <a:srgbClr val="FF0000"/>
              </a:buClr>
              <a:buFont typeface="Wingdings" panose="05000000000000000000" pitchFamily="2" charset="2"/>
              <a:buChar char="ü"/>
              <a:defRPr/>
            </a:pPr>
            <a:r>
              <a:rPr lang="en-US" dirty="0"/>
              <a:t>Standard </a:t>
            </a:r>
            <a:r>
              <a:rPr lang="en-US" dirty="0">
                <a:solidFill>
                  <a:srgbClr val="FF0000"/>
                </a:solidFill>
              </a:rPr>
              <a:t>tube</a:t>
            </a:r>
            <a:r>
              <a:rPr lang="en-US" dirty="0"/>
              <a:t> agglutination test  (STA)</a:t>
            </a:r>
          </a:p>
          <a:p>
            <a:pPr>
              <a:defRPr/>
            </a:pPr>
            <a:endParaRPr lang="en-US" dirty="0"/>
          </a:p>
        </p:txBody>
      </p:sp>
      <p:sp>
        <p:nvSpPr>
          <p:cNvPr id="4" name="Left Brace 3"/>
          <p:cNvSpPr/>
          <p:nvPr/>
        </p:nvSpPr>
        <p:spPr>
          <a:xfrm>
            <a:off x="2041525" y="1447800"/>
            <a:ext cx="609600" cy="48768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sp>
        <p:nvSpPr>
          <p:cNvPr id="10245" name="AutoShape 2" descr="data:image/jpeg;base64,/9j/4AAQSkZJRgABAQAAAQABAAD/2wCEAAkGBw8PDQ8PEA8PDQ8PDQ0PDw8PDQ8PDw0NFBEWFhQRFBQYHCggGBolGxQUITEhJSkrLi4uFx8zODMsNygtLisBCgoKDQwNDgwMFCsZFBkrKysrKysrNzcrNywsKzgrKyssLCssKysrLCssKyssLCwrKys3KywsKywrKysrNysrK//AABEIAPAAwwMBIgACEQEDEQH/xAAbAAEAAwEBAQEAAAAAAAAAAAAAAQMFBAIGB//EAEIQAAIBAgEHBwgHBwUAAAAAAAABAgMRBAUSITE0QVETImFxdIGxMlJic5GywdEVNUKCg6GzFCQzU1RykiNDY5Oi/8QAFgEBAQEAAAAAAAAAAAAAAAAAAAEC/8QAFhEBAQEAAAAAAAAAAAAAAAAAAAER/9oADAMBAAIRAxEAPwD9xAAAAAAAAAAAAAAAAAAAAAAAAAAAAAAAAAAAAAAAAAAAAhu2vQBIAAAAAZmUMrclVVKNPlJZim+fmpRbaW58GaZ87lH6wfZaf6kwOj6bqf0z/wC1fIlZcl/Tz/ziUZpKRRf9O8aFX2xfxJ+nY/ya3sj8zmsSkB1wy3B/7dVfdXzLY5Vg/sVF9w4YLSddEC5ZRhwmvuMsw2MhUbUW7rWmmmVyjoObBxtiX/Y/FEGqAAAAAAAAAABDdtL0LiZ2LyvCDzILlp6rRfNi+mW44J06lZ3rSut1OOiC6+PeB21srpvNox5V+fqpx79/cU/skp86rNzluWqMepHRh6KWhKyOyNMCnJ1VtOEvKh+cdx2GfWg4yU1rWtcVvR3wkmk1qauBIAAHz2UPrB9lp/qTPoT57KH1g+y0/wBSYFlhYm4NCLEgEEpF9JlB7uB0SqFOCqXxLX/G/FHltlWTdrfqn4oDdABAAAAFWJrxpwlOWiMVd9Ri1sZWrav9CnwTvUkul7u4DSxuU6dJ5umc/Mhpl38DLr1K1fy3ycP5cHrXpS3ihh4wXNVuney6xR4o0oxVopJdBYgiQLqczrhU0HAWxnoAsrTuU5NxFpulLfeUH4ohyuc2Kg9Eo6JRd0+lAbwKcHiFUpqa361wlvRcQD57H/WD7LT/AFJn0J89lD6wfZaf6kwLCUCCiSbEXJQBEkEgSV5O2t+ql4otKsnbX+FLxQG6ACAAAPNWmpRcZK8ZJpp70z53DRdOc6End07ODf26T8l/DuPpDLy7hW4xrQV6lG7stc6b8qP5X7gKbCxFGopRUk7ppNdR6NASQSQCbkEgES0QM/ctL4ICvBVeSrZr8io0uqe5m2Y9TCuaec7cEuJ34Gvnw0+VHmy6+IHSfPZSi/2+6V74WG/hOXzPoTExm3rsy99kHi0/M/NEWn5j9qO4Io4k5eY/yJvLzJHaAOLOfmS9gz35svYdwIOLlPRl7Dzkza27Nf6b1rpR3leG2p+q+JRpgAgAAAAAPnnS5Cu6WqnUvOjwT+1Duvfv6C87crYPlqTS0VIvPpvhNau56u8zcHX5SClaz1Si9cZLQ0yi4XB5bsB7RDlb5CEJS9FcXrL6dJR6+O8CqNOUtfNX5nRCmlqJJAFEpcnUVT7MubPq4l5E4ppp6mgO5GLjNvXZl77O3J1V6actcNXTDccWL29dmXvsg6GSTYjNKJQDRNgAAAFeH2r8L4lpTh9q/C+IGoACAAAAAAGDlKnyFdVF/DrtKfCFZan3r80bxVisPGrTlCSupK3V0gZUby1auLLqdFLTrfFlGAqSWdSn/EpPNfpR3SOxsoEkEgEAiQAIJAoxCcWqkdcNa4x3o561RSxsZLU8Kmv82d5i0+ZlBw+y8OnHvk7oDXJIJABgNAAiGegBTh9q/CfiWlWH2r8J+IGoACAAAAAAAADKyxScHHER+xzai86nx7i2LTSa0p6Ud8oppp6U1ZrijFwidKpKg9S51JvfTe7uA7LEoAoEsACGSgwAMbGRvjVbWsMmuvPZstGRiNuXZl77A0aFTOin7ehlhyReZP0Za+hnWAYAAIBEsCCqhtS9U/EtKqG1L1T8QNQAEAAAAAAAAA4Mr4Zzgpw/iUnnR9Jb4953gDMw1ZVIRmtTXsfAtOOcOQxDj/t1m5R4Rqb49+s7CiQwABBJCAlmTiNuXZl77NZmTX25dmXvsDrnG6sWYapdWeuOh/M8orm82Snu1S6gOsglO+kgD0QSCCCqhtS9U/EuKaG1L1T8SjUABAAAAAAAAAAAHNlHCqtScNT1wfmzWpnDgMQ5w5ytOLzZrhJazXMfKUORrRrLyKjUKq4S+zL4AdYCYKBBJDAkyMQ/39dmXvs10ZGJ29dmXvsDtDV0EQBOFla8Hu0rpR0I46t9Elri79a4HXCSaTW8CWgCGBKKqG1L1T8SxFdDal6p+IGoACAAAAAAAAAAABXiKMakJQkrxkmmWADFwE5RzqM3z6TtfzobpHaUZZouObiIrnU9E151Lf7NZZSqKSTTumrplHsAi4Eox8S/35dmXvs1rmRiduXZl77A7M4hsi4uUerkUJ5ss3dLSuh8CLnmorrp1rrCu0XKqFXOjffqfWWMiJuV4fal6p+J7R4w20r1b8QNUAEAAAAAAAAAAAAABDV9BiYePI1ZUH5L59J+jvj3G4cOVsK6lPOj/EpvPh0vfHvAXPJTha6qQU1vWlcHvRaUSZGJf78uzL32axj4rbl2de+yjruLnkFV6uRc83FwJpzzZX3S0Poe5nZc4ZK6sXYapdWeuOjrW5ko6LnnC7SvVvxFxhNpXq34kRrAAgAAAAAAAAAAAAAAAAxMRDkMR/x13dcI1d67zpudWPwqrUpQei+mL82S1My8FWcotSVpwebNekiwdVzHxe3Ls699msY+Lf76uzr32UdVyLnm4uaV6uLlcpJaXoJpwlP0I8XrfUgEp6bJXfBHRhqTV5S1vctyPVKkoqyXW97PZB6GD2lerfiQTgtpXq34kqNcAGQAAAAAAAAAAAAAAAAMbK1Lkqka68mVoVV7svgbJ4rUlOMoSV4yTTXQwM25nY7AzlVVWnKKkoZjU02mr33F2EzoSlQnplT8l+fTepl1Wqo69b1RWlt9CNDO/ZMT/MpL7kn8TxHC4mcs2FSnN72qbzY9bubNHAzqaanMh5ifOf8Ac9xpUqcYpRilFLchowqOQKys54iMpdFHQuq7Oj6Iq/1L7qUfmbAJtGR9DT34mfdCKJWRXvxFX/yvgawGjJ+hFvrVn95fI68FgIUbtOUpPXKTu7cDrBAAAAAAAAAAAAAAAAAAAAAAcWPyeqsoTUnTnC6Ukr3i9zLMJgoU9K50nrnLTJ/I6QAAAAAAAAAAAAAAAAB//9k="/>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endParaRPr lang="fa-IR" altLang="en-US">
              <a:latin typeface="Calibri" panose="020F0502020204030204" pitchFamily="34" charset="0"/>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1" y="952500"/>
            <a:ext cx="18573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1" y="4114801"/>
            <a:ext cx="3228975"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80947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lstStyle/>
          <a:p>
            <a:r>
              <a:rPr lang="en-US" dirty="0" smtClean="0">
                <a:solidFill>
                  <a:srgbClr val="0000FF"/>
                </a:solidFill>
              </a:rPr>
              <a:t>Ag-Ab ratio</a:t>
            </a:r>
            <a:endParaRPr lang="en-US" dirty="0">
              <a:solidFill>
                <a:srgbClr val="0000FF"/>
              </a:solidFill>
            </a:endParaRPr>
          </a:p>
        </p:txBody>
      </p:sp>
      <p:sp>
        <p:nvSpPr>
          <p:cNvPr id="56323" name="Rectangle 3" descr="S9781416031222-004-f011"/>
          <p:cNvSpPr>
            <a:spLocks noGrp="1" noChangeAspect="1" noChangeArrowheads="1"/>
          </p:cNvSpPr>
          <p:nvPr isPhoto="1"/>
        </p:nvSpPr>
        <p:spPr bwMode="auto">
          <a:xfrm>
            <a:off x="1524000" y="1139826"/>
            <a:ext cx="9144000" cy="5565775"/>
          </a:xfrm>
          <a:prstGeom prst="rect">
            <a:avLst/>
          </a:prstGeom>
          <a:blipFill dpi="0" rotWithShape="1">
            <a:blip r:embed="rId3"/>
            <a:srcRect/>
            <a:stretch>
              <a:fillRect b="-11"/>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40470988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20344"/>
            <a:ext cx="10515600" cy="827089"/>
          </a:xfrm>
        </p:spPr>
        <p:txBody>
          <a:bodyPr rtlCol="0">
            <a:normAutofit fontScale="90000"/>
          </a:bodyPr>
          <a:lstStyle/>
          <a:p>
            <a:pPr>
              <a:defRPr/>
            </a:pPr>
            <a:r>
              <a:rPr lang="en-US" dirty="0">
                <a:solidFill>
                  <a:srgbClr val="FF0000"/>
                </a:solidFill>
              </a:rPr>
              <a:t>Wright </a:t>
            </a:r>
            <a:r>
              <a:rPr lang="en-US" dirty="0" smtClean="0">
                <a:solidFill>
                  <a:srgbClr val="FF0000"/>
                </a:solidFill>
              </a:rPr>
              <a:t>test</a:t>
            </a:r>
            <a:br>
              <a:rPr lang="en-US" dirty="0" smtClean="0">
                <a:solidFill>
                  <a:srgbClr val="FF0000"/>
                </a:solidFill>
              </a:rPr>
            </a:br>
            <a:r>
              <a:rPr lang="en-US" sz="4000" dirty="0"/>
              <a:t>2</a:t>
            </a:r>
            <a:r>
              <a:rPr lang="en-US" sz="4000" baseline="30000" dirty="0"/>
              <a:t>nd</a:t>
            </a:r>
            <a:r>
              <a:rPr lang="en-US" sz="4000" dirty="0"/>
              <a:t> week</a:t>
            </a:r>
            <a:endParaRPr lang="en-US" dirty="0"/>
          </a:p>
        </p:txBody>
      </p:sp>
      <p:sp>
        <p:nvSpPr>
          <p:cNvPr id="11267" name="Content Placeholder 2"/>
          <p:cNvSpPr>
            <a:spLocks noGrp="1"/>
          </p:cNvSpPr>
          <p:nvPr>
            <p:ph idx="1"/>
          </p:nvPr>
        </p:nvSpPr>
        <p:spPr>
          <a:xfrm>
            <a:off x="1981200" y="1371600"/>
            <a:ext cx="3429000" cy="1143000"/>
          </a:xfrm>
        </p:spPr>
        <p:txBody>
          <a:bodyPr/>
          <a:lstStyle/>
          <a:p>
            <a:pPr marL="0" indent="0">
              <a:buNone/>
            </a:pPr>
            <a:r>
              <a:rPr lang="en-US" altLang="en-US"/>
              <a:t>Ab: patients serum </a:t>
            </a:r>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4875" y="2090738"/>
            <a:ext cx="1550988"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blood_tu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981200"/>
            <a:ext cx="1219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5"/>
          <p:cNvSpPr txBox="1">
            <a:spLocks noChangeArrowheads="1"/>
          </p:cNvSpPr>
          <p:nvPr/>
        </p:nvSpPr>
        <p:spPr bwMode="auto">
          <a:xfrm>
            <a:off x="6248400" y="1371601"/>
            <a:ext cx="4191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Ag: brucella abortus </a:t>
            </a:r>
          </a:p>
        </p:txBody>
      </p:sp>
      <p:pic>
        <p:nvPicPr>
          <p:cNvPr id="1127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8600" y="1981201"/>
            <a:ext cx="160020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nvSpPr>
        <p:spPr bwMode="auto">
          <a:xfrm>
            <a:off x="3810000" y="5334000"/>
            <a:ext cx="5276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Clr>
                <a:srgbClr val="FF0000"/>
              </a:buClr>
              <a:buFont typeface="Wingdings" panose="05000000000000000000" pitchFamily="2" charset="2"/>
              <a:buChar char="ü"/>
            </a:pPr>
            <a:r>
              <a:rPr lang="en-US" altLang="en-US" sz="3200">
                <a:latin typeface="Calibri" panose="020F0502020204030204" pitchFamily="34" charset="0"/>
              </a:rPr>
              <a:t>Direct (active) agglutination</a:t>
            </a:r>
          </a:p>
        </p:txBody>
      </p:sp>
      <p:sp>
        <p:nvSpPr>
          <p:cNvPr id="9" name="Down Arrow 8"/>
          <p:cNvSpPr/>
          <p:nvPr/>
        </p:nvSpPr>
        <p:spPr>
          <a:xfrm>
            <a:off x="5943600" y="4065589"/>
            <a:ext cx="381000" cy="1089025"/>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1" y="4581526"/>
            <a:ext cx="201612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6662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eft Brace 4"/>
          <p:cNvSpPr/>
          <p:nvPr/>
        </p:nvSpPr>
        <p:spPr>
          <a:xfrm>
            <a:off x="3886200" y="304800"/>
            <a:ext cx="609600" cy="50292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sp>
        <p:nvSpPr>
          <p:cNvPr id="12291" name="Rectangle 5"/>
          <p:cNvSpPr>
            <a:spLocks noChangeArrowheads="1"/>
          </p:cNvSpPr>
          <p:nvPr/>
        </p:nvSpPr>
        <p:spPr bwMode="auto">
          <a:xfrm>
            <a:off x="1828801" y="2435225"/>
            <a:ext cx="21256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3400" b="1">
                <a:latin typeface="Calibri" panose="020F0502020204030204" pitchFamily="34" charset="0"/>
              </a:rPr>
              <a:t>Brucellosis</a:t>
            </a:r>
          </a:p>
        </p:txBody>
      </p:sp>
      <p:sp>
        <p:nvSpPr>
          <p:cNvPr id="7" name="Content Placeholder 2"/>
          <p:cNvSpPr txBox="1">
            <a:spLocks/>
          </p:cNvSpPr>
          <p:nvPr/>
        </p:nvSpPr>
        <p:spPr>
          <a:xfrm>
            <a:off x="6553199" y="711201"/>
            <a:ext cx="1524000" cy="758825"/>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
                <a:srgbClr val="FF0000"/>
              </a:buClr>
              <a:buNone/>
              <a:defRPr/>
            </a:pPr>
            <a:r>
              <a:rPr lang="en-US" sz="2800" b="1" dirty="0" err="1">
                <a:solidFill>
                  <a:srgbClr val="FF0000"/>
                </a:solidFill>
              </a:rPr>
              <a:t>IgM</a:t>
            </a:r>
            <a:endParaRPr lang="en-US" b="1" dirty="0">
              <a:solidFill>
                <a:srgbClr val="FF0000"/>
              </a:solidFill>
            </a:endParaRPr>
          </a:p>
          <a:p>
            <a:pPr>
              <a:defRPr/>
            </a:pPr>
            <a:endParaRPr lang="en-US" dirty="0"/>
          </a:p>
          <a:p>
            <a:pPr>
              <a:defRPr/>
            </a:pPr>
            <a:endParaRPr lang="en-US" dirty="0"/>
          </a:p>
          <a:p>
            <a:pPr>
              <a:defRPr/>
            </a:pPr>
            <a:endParaRPr lang="en-US" dirty="0"/>
          </a:p>
          <a:p>
            <a:pPr>
              <a:defRPr/>
            </a:pPr>
            <a:endParaRPr lang="en-US" dirty="0"/>
          </a:p>
          <a:p>
            <a:pPr>
              <a:defRPr/>
            </a:pPr>
            <a:endParaRPr lang="en-US" dirty="0"/>
          </a:p>
          <a:p>
            <a:pPr marL="0" indent="0">
              <a:buClr>
                <a:srgbClr val="FF0000"/>
              </a:buClr>
              <a:buNone/>
              <a:defRPr/>
            </a:pPr>
            <a:endParaRPr lang="en-US" b="1" dirty="0">
              <a:solidFill>
                <a:srgbClr val="FF0000"/>
              </a:solidFill>
            </a:endParaRPr>
          </a:p>
          <a:p>
            <a:pPr marL="0" indent="0">
              <a:buClr>
                <a:srgbClr val="FF0000"/>
              </a:buClr>
              <a:buNone/>
              <a:defRPr/>
            </a:pPr>
            <a:endParaRPr lang="en-US" b="1" dirty="0">
              <a:solidFill>
                <a:srgbClr val="FF0000"/>
              </a:solidFill>
            </a:endParaRPr>
          </a:p>
        </p:txBody>
      </p:sp>
      <p:sp>
        <p:nvSpPr>
          <p:cNvPr id="8" name="Content Placeholder 2"/>
          <p:cNvSpPr txBox="1">
            <a:spLocks/>
          </p:cNvSpPr>
          <p:nvPr/>
        </p:nvSpPr>
        <p:spPr>
          <a:xfrm>
            <a:off x="4457699" y="658479"/>
            <a:ext cx="4191000" cy="758825"/>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rgbClr val="FF0000"/>
              </a:buClr>
              <a:buFont typeface="Wingdings" panose="05000000000000000000" pitchFamily="2" charset="2"/>
              <a:buChar char="ü"/>
              <a:defRPr/>
            </a:pPr>
            <a:r>
              <a:rPr lang="en-US" sz="3400" b="1" dirty="0"/>
              <a:t>Acute</a:t>
            </a:r>
            <a:endParaRPr lang="en-US" dirty="0">
              <a:solidFill>
                <a:srgbClr val="FF0000"/>
              </a:solidFill>
            </a:endParaRPr>
          </a:p>
          <a:p>
            <a:pPr marL="0" indent="0">
              <a:buClr>
                <a:srgbClr val="FF0000"/>
              </a:buClr>
              <a:buNone/>
              <a:defRPr/>
            </a:pPr>
            <a:endParaRPr lang="en-US" sz="3400" b="1" dirty="0"/>
          </a:p>
          <a:p>
            <a:pPr>
              <a:buClr>
                <a:srgbClr val="FF0000"/>
              </a:buClr>
              <a:buFont typeface="Wingdings" panose="05000000000000000000" pitchFamily="2" charset="2"/>
              <a:buChar char="ü"/>
              <a:defRPr/>
            </a:pPr>
            <a:endParaRPr lang="en-US" sz="3400" b="1" dirty="0"/>
          </a:p>
        </p:txBody>
      </p:sp>
      <p:sp>
        <p:nvSpPr>
          <p:cNvPr id="12294" name="TextBox 10"/>
          <p:cNvSpPr txBox="1">
            <a:spLocks noChangeArrowheads="1"/>
          </p:cNvSpPr>
          <p:nvPr/>
        </p:nvSpPr>
        <p:spPr bwMode="auto">
          <a:xfrm>
            <a:off x="4244307" y="3995738"/>
            <a:ext cx="4191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buClr>
                <a:srgbClr val="0070C0"/>
              </a:buClr>
            </a:pPr>
            <a:endParaRPr lang="en-US" altLang="en-US">
              <a:latin typeface="Calibri" panose="020F0502020204030204" pitchFamily="34" charset="0"/>
            </a:endParaRPr>
          </a:p>
          <a:p>
            <a:pPr algn="l" rtl="0" eaLnBrk="1" hangingPunct="1">
              <a:buClr>
                <a:srgbClr val="FF0000"/>
              </a:buClr>
              <a:buFont typeface="Wingdings" panose="05000000000000000000" pitchFamily="2" charset="2"/>
              <a:buChar char="ü"/>
            </a:pPr>
            <a:r>
              <a:rPr lang="en-US" altLang="en-US" sz="3400" b="1">
                <a:latin typeface="Calibri" panose="020F0502020204030204" pitchFamily="34" charset="0"/>
              </a:rPr>
              <a:t>Chronic</a:t>
            </a:r>
            <a:endParaRPr lang="en-US" altLang="en-US" sz="2800" b="1">
              <a:latin typeface="Calibri" panose="020F0502020204030204" pitchFamily="34" charset="0"/>
            </a:endParaRPr>
          </a:p>
        </p:txBody>
      </p:sp>
      <p:sp>
        <p:nvSpPr>
          <p:cNvPr id="12295" name="TextBox 12"/>
          <p:cNvSpPr txBox="1">
            <a:spLocks noChangeArrowheads="1"/>
          </p:cNvSpPr>
          <p:nvPr/>
        </p:nvSpPr>
        <p:spPr bwMode="auto">
          <a:xfrm>
            <a:off x="6553199" y="4325144"/>
            <a:ext cx="99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b="1">
                <a:solidFill>
                  <a:srgbClr val="FF0000"/>
                </a:solidFill>
                <a:latin typeface="Calibri" panose="020F0502020204030204" pitchFamily="34" charset="0"/>
              </a:rPr>
              <a:t>IgG</a:t>
            </a:r>
            <a:endParaRPr lang="en-US" altLang="en-US" b="1">
              <a:solidFill>
                <a:srgbClr val="FF0000"/>
              </a:solidFill>
              <a:latin typeface="Calibri" panose="020F0502020204030204" pitchFamily="34" charset="0"/>
            </a:endParaRPr>
          </a:p>
        </p:txBody>
      </p:sp>
      <p:sp>
        <p:nvSpPr>
          <p:cNvPr id="14" name="Content Placeholder 2"/>
          <p:cNvSpPr txBox="1">
            <a:spLocks/>
          </p:cNvSpPr>
          <p:nvPr/>
        </p:nvSpPr>
        <p:spPr>
          <a:xfrm>
            <a:off x="4524375" y="1470025"/>
            <a:ext cx="4191000" cy="1600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
                <a:srgbClr val="FF0000"/>
              </a:buClr>
              <a:buNone/>
              <a:defRPr/>
            </a:pPr>
            <a:endParaRPr lang="en-US" sz="3400" b="1" dirty="0"/>
          </a:p>
          <a:p>
            <a:pPr>
              <a:buClr>
                <a:srgbClr val="FF0000"/>
              </a:buClr>
              <a:buFont typeface="Wingdings" panose="05000000000000000000" pitchFamily="2" charset="2"/>
              <a:buChar char="ü"/>
              <a:defRPr/>
            </a:pPr>
            <a:endParaRPr lang="en-US" sz="3400" b="1" dirty="0"/>
          </a:p>
        </p:txBody>
      </p:sp>
    </p:spTree>
    <p:extLst>
      <p:ext uri="{BB962C8B-B14F-4D97-AF65-F5344CB8AC3E}">
        <p14:creationId xmlns:p14="http://schemas.microsoft.com/office/powerpoint/2010/main" val="5444401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13315" name="Content Placeholder 2"/>
          <p:cNvSpPr>
            <a:spLocks noGrp="1"/>
          </p:cNvSpPr>
          <p:nvPr>
            <p:ph idx="1"/>
          </p:nvPr>
        </p:nvSpPr>
        <p:spPr/>
        <p:txBody>
          <a:bodyPr/>
          <a:lstStyle/>
          <a:p>
            <a:pPr eaLnBrk="1" hangingPunct="1">
              <a:buClr>
                <a:schemeClr val="tx2"/>
              </a:buClr>
              <a:buFontTx/>
              <a:buChar char="•"/>
            </a:pPr>
            <a:r>
              <a:rPr lang="en-US" altLang="en-US" smtClean="0"/>
              <a:t>Wright test</a:t>
            </a:r>
          </a:p>
          <a:p>
            <a:pPr eaLnBrk="1" hangingPunct="1">
              <a:buClr>
                <a:schemeClr val="tx2"/>
              </a:buClr>
              <a:buFontTx/>
              <a:buChar char="•"/>
            </a:pPr>
            <a:r>
              <a:rPr lang="en-US" altLang="en-US" smtClean="0">
                <a:solidFill>
                  <a:srgbClr val="FF0000"/>
                </a:solidFill>
              </a:rPr>
              <a:t>2ME Agglutination</a:t>
            </a:r>
          </a:p>
          <a:p>
            <a:pPr eaLnBrk="1" hangingPunct="1">
              <a:buClr>
                <a:schemeClr val="tx2"/>
              </a:buClr>
              <a:buFontTx/>
              <a:buChar char="•"/>
            </a:pPr>
            <a:r>
              <a:rPr lang="en-US" altLang="en-US" smtClean="0"/>
              <a:t>Coombs’ test</a:t>
            </a:r>
          </a:p>
          <a:p>
            <a:pPr eaLnBrk="1" hangingPunct="1">
              <a:buClr>
                <a:schemeClr val="tx2"/>
              </a:buClr>
              <a:buFontTx/>
              <a:buChar char="•"/>
            </a:pPr>
            <a:r>
              <a:rPr lang="en-US" altLang="en-US" smtClean="0"/>
              <a:t>Rose bengal test</a:t>
            </a:r>
          </a:p>
          <a:p>
            <a:pPr eaLnBrk="1" hangingPunct="1">
              <a:buClr>
                <a:schemeClr val="tx2"/>
              </a:buClr>
              <a:buFontTx/>
              <a:buChar char="•"/>
            </a:pPr>
            <a:r>
              <a:rPr lang="en-US" altLang="en-US" smtClean="0"/>
              <a:t>Complement fixation</a:t>
            </a:r>
          </a:p>
          <a:p>
            <a:pPr eaLnBrk="1" hangingPunct="1">
              <a:buClr>
                <a:schemeClr val="tx2"/>
              </a:buClr>
              <a:buFontTx/>
              <a:buChar char="•"/>
            </a:pPr>
            <a:r>
              <a:rPr lang="en-US" altLang="en-US" smtClean="0"/>
              <a:t>Radioimmunoassay</a:t>
            </a:r>
          </a:p>
          <a:p>
            <a:pPr eaLnBrk="1" hangingPunct="1">
              <a:buClr>
                <a:schemeClr val="tx2"/>
              </a:buClr>
              <a:buFontTx/>
              <a:buChar char="•"/>
            </a:pPr>
            <a:r>
              <a:rPr lang="en-US" altLang="en-US" smtClean="0"/>
              <a:t>ELISA</a:t>
            </a:r>
          </a:p>
          <a:p>
            <a:pPr eaLnBrk="1" hangingPunct="1"/>
            <a:endParaRPr lang="en-US" altLang="en-US" smtClean="0"/>
          </a:p>
        </p:txBody>
      </p:sp>
    </p:spTree>
    <p:extLst>
      <p:ext uri="{BB962C8B-B14F-4D97-AF65-F5344CB8AC3E}">
        <p14:creationId xmlns:p14="http://schemas.microsoft.com/office/powerpoint/2010/main" val="420227449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0300" y="2895600"/>
            <a:ext cx="7086600" cy="1143000"/>
          </a:xfrm>
        </p:spPr>
        <p:txBody>
          <a:bodyPr>
            <a:normAutofit fontScale="90000"/>
          </a:bodyPr>
          <a:lstStyle/>
          <a:p>
            <a:pPr eaLnBrk="1" hangingPunct="1"/>
            <a:r>
              <a:rPr lang="en-US" altLang="en-US" sz="2800"/>
              <a:t/>
            </a:r>
            <a:br>
              <a:rPr lang="en-US" altLang="en-US" sz="2800"/>
            </a:br>
            <a:r>
              <a:rPr lang="en-US" altLang="en-US" sz="2800"/>
              <a:t>2-Mercaptoethanol test (2ME)</a:t>
            </a:r>
            <a:br>
              <a:rPr lang="en-US" altLang="en-US" sz="2800"/>
            </a:br>
            <a:r>
              <a:rPr lang="en-US" altLang="en-US" sz="2800"/>
              <a:t/>
            </a:r>
            <a:br>
              <a:rPr lang="en-US" altLang="en-US" sz="2800"/>
            </a:br>
            <a:endParaRPr lang="en-US" altLang="en-US" sz="2800"/>
          </a:p>
        </p:txBody>
      </p:sp>
      <p:sp>
        <p:nvSpPr>
          <p:cNvPr id="14339" name="Content Placeholder 2"/>
          <p:cNvSpPr>
            <a:spLocks noGrp="1"/>
          </p:cNvSpPr>
          <p:nvPr>
            <p:ph idx="1"/>
          </p:nvPr>
        </p:nvSpPr>
        <p:spPr>
          <a:xfrm>
            <a:off x="1970088" y="1676400"/>
            <a:ext cx="2590800" cy="762000"/>
          </a:xfrm>
        </p:spPr>
        <p:txBody>
          <a:bodyPr/>
          <a:lstStyle/>
          <a:p>
            <a:pPr eaLnBrk="1" hangingPunct="1"/>
            <a:r>
              <a:rPr lang="en-US" altLang="en-US" smtClean="0"/>
              <a:t>Wright test</a:t>
            </a:r>
          </a:p>
        </p:txBody>
      </p:sp>
      <p:sp>
        <p:nvSpPr>
          <p:cNvPr id="4" name="Right Arrow 3"/>
          <p:cNvSpPr/>
          <p:nvPr/>
        </p:nvSpPr>
        <p:spPr>
          <a:xfrm>
            <a:off x="4648200" y="1828800"/>
            <a:ext cx="1295400" cy="3048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341" name="Content Placeholder 2"/>
          <p:cNvSpPr txBox="1">
            <a:spLocks/>
          </p:cNvSpPr>
          <p:nvPr/>
        </p:nvSpPr>
        <p:spPr bwMode="auto">
          <a:xfrm>
            <a:off x="6400800" y="1828800"/>
            <a:ext cx="1143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endParaRPr lang="fa-IR" altLang="en-US" sz="3200">
              <a:latin typeface="Calibri" panose="020F0502020204030204" pitchFamily="34" charset="0"/>
            </a:endParaRPr>
          </a:p>
        </p:txBody>
      </p:sp>
      <p:sp>
        <p:nvSpPr>
          <p:cNvPr id="14342" name="Content Placeholder 2"/>
          <p:cNvSpPr txBox="1">
            <a:spLocks/>
          </p:cNvSpPr>
          <p:nvPr/>
        </p:nvSpPr>
        <p:spPr bwMode="auto">
          <a:xfrm>
            <a:off x="6405563" y="1524000"/>
            <a:ext cx="723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r>
              <a:rPr lang="en-US" altLang="en-US" sz="4800" b="1">
                <a:solidFill>
                  <a:srgbClr val="FF0000"/>
                </a:solidFill>
                <a:latin typeface="Calibri" panose="020F0502020204030204" pitchFamily="34" charset="0"/>
              </a:rPr>
              <a:t>+</a:t>
            </a:r>
            <a:endParaRPr lang="en-US" altLang="en-US" sz="4800" b="1">
              <a:latin typeface="Calibri" panose="020F0502020204030204" pitchFamily="34" charset="0"/>
            </a:endParaRPr>
          </a:p>
        </p:txBody>
      </p:sp>
      <p:sp>
        <p:nvSpPr>
          <p:cNvPr id="7" name="Title 1"/>
          <p:cNvSpPr txBox="1">
            <a:spLocks/>
          </p:cNvSpPr>
          <p:nvPr/>
        </p:nvSpPr>
        <p:spPr bwMode="auto">
          <a:xfrm>
            <a:off x="3429000" y="3733800"/>
            <a:ext cx="58674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spcBef>
                <a:spcPct val="20000"/>
              </a:spcBef>
              <a:buClr>
                <a:schemeClr val="tx2"/>
              </a:buClr>
            </a:pPr>
            <a:r>
              <a:rPr lang="en-US" altLang="en-US" sz="2000">
                <a:latin typeface="Calibri" panose="020F0502020204030204" pitchFamily="34" charset="0"/>
              </a:rPr>
              <a:t>destruction of </a:t>
            </a:r>
            <a:r>
              <a:rPr lang="en-US" altLang="en-US" sz="2000">
                <a:solidFill>
                  <a:srgbClr val="FF0000"/>
                </a:solidFill>
                <a:latin typeface="Calibri" panose="020F0502020204030204" pitchFamily="34" charset="0"/>
              </a:rPr>
              <a:t>disulfide bonds </a:t>
            </a:r>
            <a:r>
              <a:rPr lang="en-US" altLang="en-US" sz="2000">
                <a:latin typeface="Calibri" panose="020F0502020204030204" pitchFamily="34" charset="0"/>
              </a:rPr>
              <a:t>of </a:t>
            </a:r>
            <a:r>
              <a:rPr lang="en-US" altLang="en-US" sz="2400" b="1">
                <a:solidFill>
                  <a:srgbClr val="FF0000"/>
                </a:solidFill>
                <a:latin typeface="Calibri" panose="020F0502020204030204" pitchFamily="34" charset="0"/>
              </a:rPr>
              <a:t>IgM</a:t>
            </a:r>
            <a:endParaRPr lang="en-US" altLang="en-US" sz="2000" b="1">
              <a:solidFill>
                <a:srgbClr val="FF0000"/>
              </a:solidFill>
              <a:latin typeface="Calibri" panose="020F0502020204030204" pitchFamily="34" charset="0"/>
            </a:endParaRPr>
          </a:p>
        </p:txBody>
      </p:sp>
      <p:sp>
        <p:nvSpPr>
          <p:cNvPr id="9" name="Multiply 8"/>
          <p:cNvSpPr/>
          <p:nvPr/>
        </p:nvSpPr>
        <p:spPr>
          <a:xfrm>
            <a:off x="7696200" y="3505200"/>
            <a:ext cx="762000" cy="1333500"/>
          </a:xfrm>
          <a:prstGeom prst="mathMultiply">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1434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4439" y="1274764"/>
            <a:ext cx="1550987"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TextBox 10"/>
          <p:cNvSpPr txBox="1">
            <a:spLocks noChangeArrowheads="1"/>
          </p:cNvSpPr>
          <p:nvPr/>
        </p:nvSpPr>
        <p:spPr bwMode="auto">
          <a:xfrm>
            <a:off x="8801100" y="2590801"/>
            <a:ext cx="1638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IgG, IgM</a:t>
            </a:r>
            <a:endParaRPr lang="en-US" altLang="en-US">
              <a:latin typeface="Calibri" panose="020F0502020204030204" pitchFamily="34" charset="0"/>
            </a:endParaRPr>
          </a:p>
        </p:txBody>
      </p:sp>
    </p:spTree>
    <p:extLst>
      <p:ext uri="{BB962C8B-B14F-4D97-AF65-F5344CB8AC3E}">
        <p14:creationId xmlns:p14="http://schemas.microsoft.com/office/powerpoint/2010/main" val="28243435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679576" y="1274764"/>
            <a:ext cx="3616325" cy="1793875"/>
          </a:xfrm>
        </p:spPr>
        <p:txBody>
          <a:bodyPr>
            <a:normAutofit fontScale="90000"/>
          </a:bodyPr>
          <a:lstStyle/>
          <a:p>
            <a:pPr eaLnBrk="1" hangingPunct="1"/>
            <a:r>
              <a:rPr lang="en-US" altLang="en-US" sz="2800"/>
              <a:t/>
            </a:r>
            <a:br>
              <a:rPr lang="en-US" altLang="en-US" sz="2800"/>
            </a:br>
            <a:r>
              <a:rPr lang="en-US" altLang="en-US" sz="2800"/>
              <a:t>2-Mercaptoethanol test (2ME)</a:t>
            </a:r>
            <a:br>
              <a:rPr lang="en-US" altLang="en-US" sz="2800"/>
            </a:br>
            <a:r>
              <a:rPr lang="en-US" altLang="en-US" sz="2800"/>
              <a:t/>
            </a:r>
            <a:br>
              <a:rPr lang="en-US" altLang="en-US" sz="2800"/>
            </a:br>
            <a:endParaRPr lang="en-US" altLang="en-US" sz="2800"/>
          </a:p>
        </p:txBody>
      </p:sp>
      <p:sp>
        <p:nvSpPr>
          <p:cNvPr id="4" name="Right Arrow 3"/>
          <p:cNvSpPr/>
          <p:nvPr/>
        </p:nvSpPr>
        <p:spPr>
          <a:xfrm>
            <a:off x="5486400" y="1600200"/>
            <a:ext cx="1295400" cy="3048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Content Placeholder 2"/>
          <p:cNvSpPr txBox="1">
            <a:spLocks/>
          </p:cNvSpPr>
          <p:nvPr/>
        </p:nvSpPr>
        <p:spPr bwMode="auto">
          <a:xfrm>
            <a:off x="7277100" y="1371600"/>
            <a:ext cx="723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r>
              <a:rPr lang="en-US" altLang="en-US" sz="4800" b="1">
                <a:solidFill>
                  <a:srgbClr val="FF0000"/>
                </a:solidFill>
                <a:latin typeface="Calibri" panose="020F0502020204030204" pitchFamily="34" charset="0"/>
              </a:rPr>
              <a:t>+</a:t>
            </a:r>
            <a:endParaRPr lang="en-US" altLang="en-US" sz="4800" b="1">
              <a:latin typeface="Calibri" panose="020F0502020204030204" pitchFamily="34" charset="0"/>
            </a:endParaRPr>
          </a:p>
        </p:txBody>
      </p:sp>
      <p:sp>
        <p:nvSpPr>
          <p:cNvPr id="7" name="Title 1"/>
          <p:cNvSpPr txBox="1">
            <a:spLocks/>
          </p:cNvSpPr>
          <p:nvPr/>
        </p:nvSpPr>
        <p:spPr bwMode="auto">
          <a:xfrm>
            <a:off x="2819400" y="4354514"/>
            <a:ext cx="586740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spcBef>
                <a:spcPct val="20000"/>
              </a:spcBef>
              <a:buClr>
                <a:schemeClr val="tx2"/>
              </a:buClr>
            </a:pPr>
            <a:r>
              <a:rPr lang="en-US" altLang="en-US" sz="3600" b="1">
                <a:latin typeface="Calibri" panose="020F0502020204030204" pitchFamily="34" charset="0"/>
              </a:rPr>
              <a:t>Chronic!</a:t>
            </a:r>
            <a:endParaRPr lang="en-US" altLang="en-US" sz="2000" b="1">
              <a:solidFill>
                <a:srgbClr val="FF0000"/>
              </a:solidFill>
              <a:latin typeface="Calibri" panose="020F0502020204030204" pitchFamily="34" charset="0"/>
            </a:endParaRPr>
          </a:p>
        </p:txBody>
      </p:sp>
      <p:sp>
        <p:nvSpPr>
          <p:cNvPr id="15366" name="TextBox 10"/>
          <p:cNvSpPr txBox="1">
            <a:spLocks noChangeArrowheads="1"/>
          </p:cNvSpPr>
          <p:nvPr/>
        </p:nvSpPr>
        <p:spPr bwMode="auto">
          <a:xfrm>
            <a:off x="8458200" y="542926"/>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IgG, IgM</a:t>
            </a:r>
            <a:endParaRPr lang="en-US" altLang="en-US">
              <a:latin typeface="Calibri" panose="020F0502020204030204" pitchFamily="34" charset="0"/>
            </a:endParaRPr>
          </a:p>
        </p:txBody>
      </p:sp>
      <p:sp>
        <p:nvSpPr>
          <p:cNvPr id="15367" name="Content Placeholder 2"/>
          <p:cNvSpPr txBox="1">
            <a:spLocks/>
          </p:cNvSpPr>
          <p:nvPr/>
        </p:nvSpPr>
        <p:spPr bwMode="auto">
          <a:xfrm>
            <a:off x="2133600" y="627063"/>
            <a:ext cx="2590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Char char="•"/>
            </a:pPr>
            <a:r>
              <a:rPr lang="en-US" altLang="en-US" sz="3200">
                <a:latin typeface="Calibri" panose="020F0502020204030204" pitchFamily="34" charset="0"/>
              </a:rPr>
              <a:t>Wright test</a:t>
            </a:r>
          </a:p>
        </p:txBody>
      </p:sp>
      <p:sp>
        <p:nvSpPr>
          <p:cNvPr id="13" name="Right Arrow 12"/>
          <p:cNvSpPr/>
          <p:nvPr/>
        </p:nvSpPr>
        <p:spPr>
          <a:xfrm>
            <a:off x="5410200" y="762000"/>
            <a:ext cx="1295400" cy="3048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369" name="Content Placeholder 2"/>
          <p:cNvSpPr txBox="1">
            <a:spLocks/>
          </p:cNvSpPr>
          <p:nvPr/>
        </p:nvSpPr>
        <p:spPr bwMode="auto">
          <a:xfrm>
            <a:off x="7277100" y="609600"/>
            <a:ext cx="723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r>
              <a:rPr lang="en-US" altLang="en-US" sz="4800" b="1">
                <a:solidFill>
                  <a:srgbClr val="FF0000"/>
                </a:solidFill>
                <a:latin typeface="Calibri" panose="020F0502020204030204" pitchFamily="34" charset="0"/>
              </a:rPr>
              <a:t>+</a:t>
            </a:r>
            <a:endParaRPr lang="en-US" altLang="en-US" sz="4800" b="1">
              <a:latin typeface="Calibri" panose="020F0502020204030204" pitchFamily="34" charset="0"/>
            </a:endParaRPr>
          </a:p>
        </p:txBody>
      </p:sp>
      <p:sp>
        <p:nvSpPr>
          <p:cNvPr id="15" name="TextBox 14"/>
          <p:cNvSpPr txBox="1">
            <a:spLocks noChangeArrowheads="1"/>
          </p:cNvSpPr>
          <p:nvPr/>
        </p:nvSpPr>
        <p:spPr bwMode="auto">
          <a:xfrm>
            <a:off x="8534400" y="1533526"/>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IgG, IgM</a:t>
            </a:r>
            <a:endParaRPr lang="en-US" altLang="en-US">
              <a:latin typeface="Calibri" panose="020F0502020204030204" pitchFamily="34" charset="0"/>
            </a:endParaRPr>
          </a:p>
        </p:txBody>
      </p:sp>
      <p:sp>
        <p:nvSpPr>
          <p:cNvPr id="16" name="Multiply 15"/>
          <p:cNvSpPr/>
          <p:nvPr/>
        </p:nvSpPr>
        <p:spPr>
          <a:xfrm>
            <a:off x="9220200" y="1104900"/>
            <a:ext cx="762000" cy="1333500"/>
          </a:xfrm>
          <a:prstGeom prst="mathMultiply">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cxnSp>
        <p:nvCxnSpPr>
          <p:cNvPr id="18" name="Curved Connector 17"/>
          <p:cNvCxnSpPr/>
          <p:nvPr/>
        </p:nvCxnSpPr>
        <p:spPr>
          <a:xfrm rot="10800000" flipV="1">
            <a:off x="6324600" y="2514600"/>
            <a:ext cx="2133600" cy="1905000"/>
          </a:xfrm>
          <a:prstGeom prst="curvedConnector3">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207547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679576" y="1274764"/>
            <a:ext cx="3616325" cy="1793875"/>
          </a:xfrm>
        </p:spPr>
        <p:txBody>
          <a:bodyPr>
            <a:normAutofit fontScale="90000"/>
          </a:bodyPr>
          <a:lstStyle/>
          <a:p>
            <a:pPr eaLnBrk="1" hangingPunct="1"/>
            <a:r>
              <a:rPr lang="en-US" altLang="en-US" sz="2800"/>
              <a:t/>
            </a:r>
            <a:br>
              <a:rPr lang="en-US" altLang="en-US" sz="2800"/>
            </a:br>
            <a:r>
              <a:rPr lang="en-US" altLang="en-US" sz="2800"/>
              <a:t>2-Mercaptoethanol test (2ME)</a:t>
            </a:r>
            <a:br>
              <a:rPr lang="en-US" altLang="en-US" sz="2800"/>
            </a:br>
            <a:r>
              <a:rPr lang="en-US" altLang="en-US" sz="2800"/>
              <a:t/>
            </a:r>
            <a:br>
              <a:rPr lang="en-US" altLang="en-US" sz="2800"/>
            </a:br>
            <a:endParaRPr lang="en-US" altLang="en-US" sz="2800"/>
          </a:p>
        </p:txBody>
      </p:sp>
      <p:sp>
        <p:nvSpPr>
          <p:cNvPr id="4" name="Right Arrow 3"/>
          <p:cNvSpPr/>
          <p:nvPr/>
        </p:nvSpPr>
        <p:spPr>
          <a:xfrm>
            <a:off x="5486400" y="1600200"/>
            <a:ext cx="1295400" cy="3048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itle 1"/>
          <p:cNvSpPr txBox="1">
            <a:spLocks/>
          </p:cNvSpPr>
          <p:nvPr/>
        </p:nvSpPr>
        <p:spPr bwMode="auto">
          <a:xfrm>
            <a:off x="2819400" y="4354514"/>
            <a:ext cx="586740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spcBef>
                <a:spcPct val="20000"/>
              </a:spcBef>
              <a:buClr>
                <a:schemeClr val="tx2"/>
              </a:buClr>
            </a:pPr>
            <a:r>
              <a:rPr lang="en-US" altLang="en-US" sz="3600" b="1">
                <a:latin typeface="Calibri" panose="020F0502020204030204" pitchFamily="34" charset="0"/>
              </a:rPr>
              <a:t>Acute!</a:t>
            </a:r>
            <a:endParaRPr lang="en-US" altLang="en-US" sz="2000" b="1">
              <a:solidFill>
                <a:srgbClr val="FF0000"/>
              </a:solidFill>
              <a:latin typeface="Calibri" panose="020F0502020204030204" pitchFamily="34" charset="0"/>
            </a:endParaRPr>
          </a:p>
        </p:txBody>
      </p:sp>
      <p:sp>
        <p:nvSpPr>
          <p:cNvPr id="16389" name="TextBox 10"/>
          <p:cNvSpPr txBox="1">
            <a:spLocks noChangeArrowheads="1"/>
          </p:cNvSpPr>
          <p:nvPr/>
        </p:nvSpPr>
        <p:spPr bwMode="auto">
          <a:xfrm>
            <a:off x="8458200" y="542926"/>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IgG, IgM</a:t>
            </a:r>
            <a:endParaRPr lang="en-US" altLang="en-US">
              <a:latin typeface="Calibri" panose="020F0502020204030204" pitchFamily="34" charset="0"/>
            </a:endParaRPr>
          </a:p>
        </p:txBody>
      </p:sp>
      <p:sp>
        <p:nvSpPr>
          <p:cNvPr id="16390" name="Content Placeholder 2"/>
          <p:cNvSpPr txBox="1">
            <a:spLocks/>
          </p:cNvSpPr>
          <p:nvPr/>
        </p:nvSpPr>
        <p:spPr bwMode="auto">
          <a:xfrm>
            <a:off x="2133600" y="627063"/>
            <a:ext cx="2590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Char char="•"/>
            </a:pPr>
            <a:r>
              <a:rPr lang="en-US" altLang="en-US" sz="3200">
                <a:latin typeface="Calibri" panose="020F0502020204030204" pitchFamily="34" charset="0"/>
              </a:rPr>
              <a:t>Wright test</a:t>
            </a:r>
          </a:p>
        </p:txBody>
      </p:sp>
      <p:sp>
        <p:nvSpPr>
          <p:cNvPr id="13" name="Right Arrow 12"/>
          <p:cNvSpPr/>
          <p:nvPr/>
        </p:nvSpPr>
        <p:spPr>
          <a:xfrm>
            <a:off x="5410200" y="762000"/>
            <a:ext cx="1295400" cy="3048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92" name="Content Placeholder 2"/>
          <p:cNvSpPr txBox="1">
            <a:spLocks/>
          </p:cNvSpPr>
          <p:nvPr/>
        </p:nvSpPr>
        <p:spPr bwMode="auto">
          <a:xfrm>
            <a:off x="7277100" y="609600"/>
            <a:ext cx="723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r>
              <a:rPr lang="en-US" altLang="en-US" sz="4800" b="1">
                <a:solidFill>
                  <a:srgbClr val="FF0000"/>
                </a:solidFill>
                <a:latin typeface="Calibri" panose="020F0502020204030204" pitchFamily="34" charset="0"/>
              </a:rPr>
              <a:t>+</a:t>
            </a:r>
            <a:endParaRPr lang="en-US" altLang="en-US" sz="4800" b="1">
              <a:latin typeface="Calibri" panose="020F0502020204030204" pitchFamily="34" charset="0"/>
            </a:endParaRPr>
          </a:p>
        </p:txBody>
      </p:sp>
      <p:sp>
        <p:nvSpPr>
          <p:cNvPr id="15" name="TextBox 14"/>
          <p:cNvSpPr txBox="1">
            <a:spLocks noChangeArrowheads="1"/>
          </p:cNvSpPr>
          <p:nvPr/>
        </p:nvSpPr>
        <p:spPr bwMode="auto">
          <a:xfrm>
            <a:off x="8534400" y="1533526"/>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800">
                <a:latin typeface="Calibri" panose="020F0502020204030204" pitchFamily="34" charset="0"/>
              </a:rPr>
              <a:t>IgG, IgM</a:t>
            </a:r>
            <a:endParaRPr lang="en-US" altLang="en-US">
              <a:latin typeface="Calibri" panose="020F0502020204030204" pitchFamily="34" charset="0"/>
            </a:endParaRPr>
          </a:p>
        </p:txBody>
      </p:sp>
      <p:sp>
        <p:nvSpPr>
          <p:cNvPr id="16" name="Multiply 15"/>
          <p:cNvSpPr/>
          <p:nvPr/>
        </p:nvSpPr>
        <p:spPr>
          <a:xfrm>
            <a:off x="9220200" y="1104900"/>
            <a:ext cx="762000" cy="1333500"/>
          </a:xfrm>
          <a:prstGeom prst="mathMultiply">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cxnSp>
        <p:nvCxnSpPr>
          <p:cNvPr id="18" name="Curved Connector 17"/>
          <p:cNvCxnSpPr/>
          <p:nvPr/>
        </p:nvCxnSpPr>
        <p:spPr>
          <a:xfrm rot="10800000" flipV="1">
            <a:off x="6324600" y="2514600"/>
            <a:ext cx="2133600" cy="1905000"/>
          </a:xfrm>
          <a:prstGeom prst="curvedConnector3">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sp>
        <p:nvSpPr>
          <p:cNvPr id="21" name="Content Placeholder 2"/>
          <p:cNvSpPr txBox="1">
            <a:spLocks/>
          </p:cNvSpPr>
          <p:nvPr/>
        </p:nvSpPr>
        <p:spPr bwMode="auto">
          <a:xfrm>
            <a:off x="7353300" y="1371600"/>
            <a:ext cx="723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20000"/>
              </a:spcBef>
              <a:buFont typeface="Arial" panose="020B0604020202020204" pitchFamily="34" charset="0"/>
              <a:buNone/>
            </a:pPr>
            <a:r>
              <a:rPr lang="en-US" altLang="en-US" sz="4800" b="1">
                <a:solidFill>
                  <a:srgbClr val="FF0000"/>
                </a:solidFill>
                <a:latin typeface="Calibri" panose="020F0502020204030204" pitchFamily="34" charset="0"/>
              </a:rPr>
              <a:t>-</a:t>
            </a:r>
            <a:endParaRPr lang="en-US" altLang="en-US" sz="4800" b="1">
              <a:latin typeface="Calibri" panose="020F0502020204030204" pitchFamily="34" charset="0"/>
            </a:endParaRPr>
          </a:p>
        </p:txBody>
      </p:sp>
    </p:spTree>
    <p:extLst>
      <p:ext uri="{BB962C8B-B14F-4D97-AF65-F5344CB8AC3E}">
        <p14:creationId xmlns:p14="http://schemas.microsoft.com/office/powerpoint/2010/main" val="2209412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animBg="1"/>
      <p:bldP spid="2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17411" name="Content Placeholder 2"/>
          <p:cNvSpPr>
            <a:spLocks noGrp="1"/>
          </p:cNvSpPr>
          <p:nvPr>
            <p:ph idx="1"/>
          </p:nvPr>
        </p:nvSpPr>
        <p:spPr/>
        <p:txBody>
          <a:bodyPr/>
          <a:lstStyle/>
          <a:p>
            <a:pPr eaLnBrk="1" hangingPunct="1">
              <a:buClr>
                <a:schemeClr val="tx2"/>
              </a:buClr>
              <a:buFontTx/>
              <a:buChar char="•"/>
            </a:pPr>
            <a:r>
              <a:rPr lang="en-US" altLang="en-US" smtClean="0"/>
              <a:t>Wright test</a:t>
            </a:r>
          </a:p>
          <a:p>
            <a:pPr eaLnBrk="1" hangingPunct="1">
              <a:buClr>
                <a:schemeClr val="tx2"/>
              </a:buClr>
              <a:buFontTx/>
              <a:buChar char="•"/>
            </a:pPr>
            <a:r>
              <a:rPr lang="en-US" altLang="en-US" smtClean="0"/>
              <a:t>2ME Agglutination</a:t>
            </a:r>
          </a:p>
          <a:p>
            <a:pPr eaLnBrk="1" hangingPunct="1">
              <a:buClr>
                <a:schemeClr val="tx2"/>
              </a:buClr>
              <a:buFontTx/>
              <a:buChar char="•"/>
            </a:pPr>
            <a:r>
              <a:rPr lang="en-US" altLang="en-US" smtClean="0">
                <a:solidFill>
                  <a:srgbClr val="FF0000"/>
                </a:solidFill>
              </a:rPr>
              <a:t>Coombs’ test</a:t>
            </a:r>
          </a:p>
          <a:p>
            <a:pPr eaLnBrk="1" hangingPunct="1">
              <a:buClr>
                <a:schemeClr val="tx2"/>
              </a:buClr>
              <a:buFontTx/>
              <a:buChar char="•"/>
            </a:pPr>
            <a:r>
              <a:rPr lang="en-US" altLang="en-US" smtClean="0"/>
              <a:t>Rose bengal test</a:t>
            </a:r>
          </a:p>
          <a:p>
            <a:pPr eaLnBrk="1" hangingPunct="1">
              <a:buClr>
                <a:schemeClr val="tx2"/>
              </a:buClr>
              <a:buFontTx/>
              <a:buChar char="•"/>
            </a:pPr>
            <a:r>
              <a:rPr lang="en-US" altLang="en-US" smtClean="0"/>
              <a:t>Complement fixation</a:t>
            </a:r>
          </a:p>
          <a:p>
            <a:pPr eaLnBrk="1" hangingPunct="1">
              <a:buClr>
                <a:schemeClr val="tx2"/>
              </a:buClr>
              <a:buFontTx/>
              <a:buChar char="•"/>
            </a:pPr>
            <a:r>
              <a:rPr lang="en-US" altLang="en-US" smtClean="0"/>
              <a:t>Radioimmunoassay</a:t>
            </a:r>
          </a:p>
          <a:p>
            <a:pPr eaLnBrk="1" hangingPunct="1">
              <a:buClr>
                <a:schemeClr val="tx2"/>
              </a:buClr>
              <a:buFontTx/>
              <a:buChar char="•"/>
            </a:pPr>
            <a:r>
              <a:rPr lang="en-US" altLang="en-US" smtClean="0"/>
              <a:t>ELISA</a:t>
            </a:r>
          </a:p>
          <a:p>
            <a:pPr eaLnBrk="1" hangingPunct="1"/>
            <a:endParaRPr lang="en-US" altLang="en-US" smtClean="0"/>
          </a:p>
        </p:txBody>
      </p:sp>
    </p:spTree>
    <p:extLst>
      <p:ext uri="{BB962C8B-B14F-4D97-AF65-F5344CB8AC3E}">
        <p14:creationId xmlns:p14="http://schemas.microsoft.com/office/powerpoint/2010/main" val="206760630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tLang="en-US" sz="3200" b="1" dirty="0" smtClean="0">
                <a:solidFill>
                  <a:srgbClr val="FF0000"/>
                </a:solidFill>
              </a:rPr>
              <a:t>Coombs </a:t>
            </a:r>
            <a:r>
              <a:rPr lang="en-US" altLang="en-US" sz="3200" b="1" dirty="0">
                <a:solidFill>
                  <a:srgbClr val="FF0000"/>
                </a:solidFill>
              </a:rPr>
              <a:t>Wright</a:t>
            </a:r>
          </a:p>
        </p:txBody>
      </p:sp>
      <p:sp>
        <p:nvSpPr>
          <p:cNvPr id="3" name="Content Placeholder 2"/>
          <p:cNvSpPr>
            <a:spLocks noGrp="1"/>
          </p:cNvSpPr>
          <p:nvPr>
            <p:ph idx="1"/>
          </p:nvPr>
        </p:nvSpPr>
        <p:spPr>
          <a:xfrm>
            <a:off x="1981200" y="1447800"/>
            <a:ext cx="1828800" cy="762000"/>
          </a:xfrm>
        </p:spPr>
        <p:txBody>
          <a:bodyPr rtlCol="0">
            <a:normAutofit/>
          </a:bodyPr>
          <a:lstStyle/>
          <a:p>
            <a:pPr>
              <a:defRPr/>
            </a:pPr>
            <a:r>
              <a:rPr lang="en-US" dirty="0">
                <a:solidFill>
                  <a:schemeClr val="tx1">
                    <a:lumMod val="95000"/>
                    <a:lumOff val="5000"/>
                  </a:schemeClr>
                </a:solidFill>
              </a:rPr>
              <a:t>Wright</a:t>
            </a:r>
            <a:endParaRPr lang="en-US" dirty="0" smtClean="0">
              <a:solidFill>
                <a:schemeClr val="tx1">
                  <a:lumMod val="95000"/>
                  <a:lumOff val="5000"/>
                </a:schemeClr>
              </a:solidFill>
            </a:endParaRPr>
          </a:p>
          <a:p>
            <a:pPr>
              <a:defRPr/>
            </a:pPr>
            <a:endParaRPr lang="en-US" dirty="0"/>
          </a:p>
          <a:p>
            <a:pPr>
              <a:defRPr/>
            </a:pPr>
            <a:endParaRPr lang="en-US" dirty="0" smtClean="0"/>
          </a:p>
          <a:p>
            <a:pPr>
              <a:defRPr/>
            </a:pPr>
            <a:endParaRPr lang="en-US" dirty="0"/>
          </a:p>
        </p:txBody>
      </p:sp>
      <p:sp>
        <p:nvSpPr>
          <p:cNvPr id="4" name="Right Arrow 3"/>
          <p:cNvSpPr/>
          <p:nvPr/>
        </p:nvSpPr>
        <p:spPr>
          <a:xfrm>
            <a:off x="3810000" y="1600200"/>
            <a:ext cx="1752600" cy="22860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5" name="Content Placeholder 2"/>
          <p:cNvSpPr txBox="1">
            <a:spLocks/>
          </p:cNvSpPr>
          <p:nvPr/>
        </p:nvSpPr>
        <p:spPr>
          <a:xfrm>
            <a:off x="2159000" y="3511550"/>
            <a:ext cx="8229600" cy="18224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endParaRPr lang="en-US" sz="2400" dirty="0"/>
          </a:p>
          <a:p>
            <a:pPr>
              <a:defRPr/>
            </a:pPr>
            <a:endParaRPr lang="en-US" sz="2400" dirty="0"/>
          </a:p>
          <a:p>
            <a:pPr>
              <a:buFont typeface="Wingdings" panose="05000000000000000000" pitchFamily="2" charset="2"/>
              <a:buChar char="ü"/>
              <a:defRPr/>
            </a:pPr>
            <a:r>
              <a:rPr lang="en-US" sz="2400" dirty="0"/>
              <a:t> </a:t>
            </a:r>
            <a:r>
              <a:rPr lang="en-US" sz="2400" dirty="0">
                <a:solidFill>
                  <a:srgbClr val="FF0000"/>
                </a:solidFill>
              </a:rPr>
              <a:t>incomplete</a:t>
            </a:r>
            <a:r>
              <a:rPr lang="en-US" sz="2400" dirty="0"/>
              <a:t> antibodies (</a:t>
            </a:r>
            <a:r>
              <a:rPr lang="en-US" sz="2400" dirty="0">
                <a:solidFill>
                  <a:srgbClr val="FF0000"/>
                </a:solidFill>
              </a:rPr>
              <a:t>Non agglutinating antibodies)</a:t>
            </a:r>
          </a:p>
          <a:p>
            <a:pPr marL="0" indent="0" algn="ctr">
              <a:buNone/>
              <a:defRPr/>
            </a:pPr>
            <a:r>
              <a:rPr lang="en-US" sz="2400" dirty="0"/>
              <a:t>  (IgA, </a:t>
            </a:r>
            <a:r>
              <a:rPr lang="en-US" sz="2400" dirty="0" err="1"/>
              <a:t>IgG</a:t>
            </a:r>
            <a:r>
              <a:rPr lang="en-US" sz="2400" dirty="0"/>
              <a:t>)</a:t>
            </a:r>
          </a:p>
          <a:p>
            <a:pPr>
              <a:defRPr/>
            </a:pPr>
            <a:endParaRPr lang="en-US" sz="2400" dirty="0"/>
          </a:p>
        </p:txBody>
      </p:sp>
      <p:sp>
        <p:nvSpPr>
          <p:cNvPr id="6" name="Content Placeholder 2"/>
          <p:cNvSpPr txBox="1">
            <a:spLocks/>
          </p:cNvSpPr>
          <p:nvPr/>
        </p:nvSpPr>
        <p:spPr>
          <a:xfrm>
            <a:off x="5867400" y="838200"/>
            <a:ext cx="1295400" cy="76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8800" dirty="0"/>
              <a:t>-</a:t>
            </a:r>
            <a:endParaRPr lang="en-US" sz="6000" dirty="0"/>
          </a:p>
          <a:p>
            <a:pPr>
              <a:defRPr/>
            </a:pPr>
            <a:endParaRPr lang="en-US" sz="3600" dirty="0"/>
          </a:p>
          <a:p>
            <a:pPr>
              <a:defRPr/>
            </a:pPr>
            <a:endParaRPr lang="en-US" sz="3600" dirty="0"/>
          </a:p>
        </p:txBody>
      </p:sp>
      <p:sp>
        <p:nvSpPr>
          <p:cNvPr id="7" name="Content Placeholder 2"/>
          <p:cNvSpPr txBox="1">
            <a:spLocks/>
          </p:cNvSpPr>
          <p:nvPr/>
        </p:nvSpPr>
        <p:spPr>
          <a:xfrm>
            <a:off x="5588000" y="2698750"/>
            <a:ext cx="1295400" cy="76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6600" dirty="0"/>
              <a:t>?</a:t>
            </a:r>
            <a:endParaRPr lang="en-US" sz="2400" dirty="0"/>
          </a:p>
          <a:p>
            <a:pPr>
              <a:defRPr/>
            </a:pPr>
            <a:endParaRPr lang="en-US" sz="3600" dirty="0"/>
          </a:p>
        </p:txBody>
      </p:sp>
    </p:spTree>
    <p:extLst>
      <p:ext uri="{BB962C8B-B14F-4D97-AF65-F5344CB8AC3E}">
        <p14:creationId xmlns:p14="http://schemas.microsoft.com/office/powerpoint/2010/main" val="3445149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endParaRPr lang="fa-IR" altLang="en-US" smtClean="0"/>
          </a:p>
        </p:txBody>
      </p:sp>
      <p:pic>
        <p:nvPicPr>
          <p:cNvPr id="1945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2209801"/>
            <a:ext cx="29908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300288"/>
            <a:ext cx="7239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958753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20483" name="Content Placeholder 2"/>
          <p:cNvSpPr>
            <a:spLocks noGrp="1"/>
          </p:cNvSpPr>
          <p:nvPr>
            <p:ph idx="1"/>
          </p:nvPr>
        </p:nvSpPr>
        <p:spPr/>
        <p:txBody>
          <a:bodyPr/>
          <a:lstStyle/>
          <a:p>
            <a:pPr eaLnBrk="1" hangingPunct="1">
              <a:buClr>
                <a:schemeClr val="tx2"/>
              </a:buClr>
              <a:buFontTx/>
              <a:buChar char="•"/>
            </a:pPr>
            <a:r>
              <a:rPr lang="en-US" altLang="en-US" smtClean="0"/>
              <a:t>Wright test</a:t>
            </a:r>
          </a:p>
          <a:p>
            <a:pPr eaLnBrk="1" hangingPunct="1">
              <a:buClr>
                <a:schemeClr val="tx2"/>
              </a:buClr>
              <a:buFontTx/>
              <a:buChar char="•"/>
            </a:pPr>
            <a:r>
              <a:rPr lang="en-US" altLang="en-US" smtClean="0"/>
              <a:t>2ME Agglutination</a:t>
            </a:r>
          </a:p>
          <a:p>
            <a:pPr eaLnBrk="1" hangingPunct="1">
              <a:buClr>
                <a:schemeClr val="tx2"/>
              </a:buClr>
              <a:buFontTx/>
              <a:buChar char="•"/>
            </a:pPr>
            <a:r>
              <a:rPr lang="en-US" altLang="en-US" smtClean="0"/>
              <a:t>Coombs’ test</a:t>
            </a:r>
          </a:p>
          <a:p>
            <a:pPr eaLnBrk="1" hangingPunct="1">
              <a:buClr>
                <a:schemeClr val="tx2"/>
              </a:buClr>
              <a:buFontTx/>
              <a:buChar char="•"/>
            </a:pPr>
            <a:r>
              <a:rPr lang="en-US" altLang="en-US" smtClean="0">
                <a:solidFill>
                  <a:srgbClr val="FF0000"/>
                </a:solidFill>
              </a:rPr>
              <a:t>Rose bengal test</a:t>
            </a:r>
          </a:p>
          <a:p>
            <a:pPr eaLnBrk="1" hangingPunct="1">
              <a:buClr>
                <a:schemeClr val="tx2"/>
              </a:buClr>
              <a:buFontTx/>
              <a:buChar char="•"/>
            </a:pPr>
            <a:r>
              <a:rPr lang="en-US" altLang="en-US" smtClean="0"/>
              <a:t>Complement fixation</a:t>
            </a:r>
          </a:p>
          <a:p>
            <a:pPr eaLnBrk="1" hangingPunct="1">
              <a:buClr>
                <a:schemeClr val="tx2"/>
              </a:buClr>
              <a:buFontTx/>
              <a:buChar char="•"/>
            </a:pPr>
            <a:r>
              <a:rPr lang="en-US" altLang="en-US" smtClean="0"/>
              <a:t>Radioimmunoassay</a:t>
            </a:r>
          </a:p>
          <a:p>
            <a:pPr eaLnBrk="1" hangingPunct="1">
              <a:buClr>
                <a:schemeClr val="tx2"/>
              </a:buClr>
              <a:buFontTx/>
              <a:buChar char="•"/>
            </a:pPr>
            <a:r>
              <a:rPr lang="en-US" altLang="en-US" smtClean="0"/>
              <a:t>ELISA</a:t>
            </a:r>
          </a:p>
          <a:p>
            <a:pPr eaLnBrk="1" hangingPunct="1"/>
            <a:endParaRPr lang="en-US" altLang="en-US" smtClean="0"/>
          </a:p>
        </p:txBody>
      </p:sp>
    </p:spTree>
    <p:extLst>
      <p:ext uri="{BB962C8B-B14F-4D97-AF65-F5344CB8AC3E}">
        <p14:creationId xmlns:p14="http://schemas.microsoft.com/office/powerpoint/2010/main" val="3501541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Arrow 10"/>
          <p:cNvSpPr/>
          <p:nvPr/>
        </p:nvSpPr>
        <p:spPr>
          <a:xfrm>
            <a:off x="5650524" y="5219700"/>
            <a:ext cx="1931377" cy="311727"/>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ight Arrow 12"/>
          <p:cNvSpPr/>
          <p:nvPr/>
        </p:nvSpPr>
        <p:spPr>
          <a:xfrm>
            <a:off x="5650524" y="1825337"/>
            <a:ext cx="1931377" cy="311727"/>
          </a:xfrm>
          <a:prstGeom prst="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 name="Title 1"/>
          <p:cNvSpPr>
            <a:spLocks noGrp="1"/>
          </p:cNvSpPr>
          <p:nvPr>
            <p:ph type="title"/>
          </p:nvPr>
        </p:nvSpPr>
        <p:spPr/>
        <p:txBody>
          <a:bodyPr/>
          <a:lstStyle/>
          <a:p>
            <a:r>
              <a:rPr lang="en-US" dirty="0" smtClean="0">
                <a:solidFill>
                  <a:srgbClr val="0000FF"/>
                </a:solidFill>
              </a:rPr>
              <a:t>Physical form of Ag</a:t>
            </a:r>
            <a:endParaRPr lang="en-US" dirty="0">
              <a:solidFill>
                <a:srgbClr val="0000FF"/>
              </a:solidFill>
            </a:endParaRPr>
          </a:p>
        </p:txBody>
      </p:sp>
      <p:sp>
        <p:nvSpPr>
          <p:cNvPr id="3" name="Oval 2"/>
          <p:cNvSpPr/>
          <p:nvPr/>
        </p:nvSpPr>
        <p:spPr>
          <a:xfrm>
            <a:off x="3657601" y="4918363"/>
            <a:ext cx="2095499"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b="1" dirty="0">
                <a:solidFill>
                  <a:srgbClr val="0000FF"/>
                </a:solidFill>
              </a:rPr>
              <a:t>Soluble</a:t>
            </a:r>
          </a:p>
        </p:txBody>
      </p:sp>
      <p:sp>
        <p:nvSpPr>
          <p:cNvPr id="4" name="Oval 3"/>
          <p:cNvSpPr/>
          <p:nvPr/>
        </p:nvSpPr>
        <p:spPr>
          <a:xfrm>
            <a:off x="3657601" y="1524000"/>
            <a:ext cx="2095499"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b="1" dirty="0">
                <a:solidFill>
                  <a:srgbClr val="0000FF"/>
                </a:solidFill>
              </a:rPr>
              <a:t>Particulate</a:t>
            </a:r>
          </a:p>
        </p:txBody>
      </p:sp>
      <p:sp>
        <p:nvSpPr>
          <p:cNvPr id="9" name="Oval 8"/>
          <p:cNvSpPr/>
          <p:nvPr/>
        </p:nvSpPr>
        <p:spPr>
          <a:xfrm>
            <a:off x="1558637" y="3248891"/>
            <a:ext cx="1954823"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FF"/>
                </a:solidFill>
              </a:rPr>
              <a:t>Antigenic form</a:t>
            </a:r>
          </a:p>
        </p:txBody>
      </p:sp>
      <p:sp>
        <p:nvSpPr>
          <p:cNvPr id="10" name="Left Brace 9"/>
          <p:cNvSpPr/>
          <p:nvPr/>
        </p:nvSpPr>
        <p:spPr>
          <a:xfrm>
            <a:off x="3543300" y="1634837"/>
            <a:ext cx="228600" cy="4197927"/>
          </a:xfrm>
          <a:prstGeom prst="leftBrace">
            <a:avLst>
              <a:gd name="adj1" fmla="val 5648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5" name="Oval 4"/>
          <p:cNvSpPr/>
          <p:nvPr/>
        </p:nvSpPr>
        <p:spPr>
          <a:xfrm>
            <a:off x="7581900" y="4898926"/>
            <a:ext cx="285750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FF"/>
                </a:solidFill>
              </a:rPr>
              <a:t>Precipitation</a:t>
            </a:r>
          </a:p>
        </p:txBody>
      </p:sp>
      <p:sp>
        <p:nvSpPr>
          <p:cNvPr id="6" name="Oval 5"/>
          <p:cNvSpPr/>
          <p:nvPr/>
        </p:nvSpPr>
        <p:spPr>
          <a:xfrm>
            <a:off x="7581900" y="1524000"/>
            <a:ext cx="2857500" cy="9144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FF"/>
                </a:solidFill>
              </a:rPr>
              <a:t>Agglutination</a:t>
            </a:r>
          </a:p>
        </p:txBody>
      </p:sp>
      <p:sp>
        <p:nvSpPr>
          <p:cNvPr id="12" name="Footer Placeholder 3"/>
          <p:cNvSpPr>
            <a:spLocks noGrp="1"/>
          </p:cNvSpPr>
          <p:nvPr>
            <p:ph type="ftr" sz="quarter" idx="11"/>
          </p:nvPr>
        </p:nvSpPr>
        <p:spPr>
          <a:xfrm>
            <a:off x="4038600" y="6356350"/>
            <a:ext cx="4114800" cy="365125"/>
          </a:xfrm>
        </p:spPr>
        <p:txBody>
          <a:bodyPr/>
          <a:lstStyle/>
          <a:p>
            <a:r>
              <a:rPr lang="nl-NL" dirty="0" smtClean="0"/>
              <a:t>Farimah Masoumi, Dept Immunol, TUMS</a:t>
            </a:r>
            <a:endParaRPr lang="en-US" dirty="0"/>
          </a:p>
        </p:txBody>
      </p:sp>
    </p:spTree>
    <p:extLst>
      <p:ext uri="{BB962C8B-B14F-4D97-AF65-F5344CB8AC3E}">
        <p14:creationId xmlns:p14="http://schemas.microsoft.com/office/powerpoint/2010/main" val="320305385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en-US" sz="3200" b="1">
                <a:solidFill>
                  <a:srgbClr val="FF0000"/>
                </a:solidFill>
              </a:rPr>
              <a:t>Rose Bengal plate test</a:t>
            </a:r>
            <a:br>
              <a:rPr lang="en-US" altLang="en-US" sz="3200" b="1">
                <a:solidFill>
                  <a:srgbClr val="FF0000"/>
                </a:solidFill>
              </a:rPr>
            </a:br>
            <a:endParaRPr lang="en-US" altLang="en-US" sz="3200" b="1">
              <a:solidFill>
                <a:srgbClr val="FF0000"/>
              </a:solidFill>
            </a:endParaRPr>
          </a:p>
        </p:txBody>
      </p:sp>
      <p:sp>
        <p:nvSpPr>
          <p:cNvPr id="3" name="Content Placeholder 2"/>
          <p:cNvSpPr>
            <a:spLocks noGrp="1"/>
          </p:cNvSpPr>
          <p:nvPr>
            <p:ph idx="1"/>
          </p:nvPr>
        </p:nvSpPr>
        <p:spPr/>
        <p:txBody>
          <a:bodyPr rtlCol="0">
            <a:normAutofit/>
          </a:bodyPr>
          <a:lstStyle/>
          <a:p>
            <a:pPr>
              <a:buClr>
                <a:schemeClr val="tx2"/>
              </a:buClr>
              <a:buFontTx/>
              <a:buChar char="•"/>
              <a:defRPr/>
            </a:pPr>
            <a:r>
              <a:rPr lang="en-US" sz="2400" dirty="0">
                <a:solidFill>
                  <a:srgbClr val="FF0000"/>
                </a:solidFill>
              </a:rPr>
              <a:t>Rapid</a:t>
            </a:r>
            <a:r>
              <a:rPr lang="en-US" sz="2400" dirty="0"/>
              <a:t> test, slide agglutination test</a:t>
            </a:r>
          </a:p>
          <a:p>
            <a:pPr>
              <a:buClr>
                <a:schemeClr val="tx2"/>
              </a:buClr>
              <a:buFontTx/>
              <a:buChar char="•"/>
              <a:defRPr/>
            </a:pPr>
            <a:endParaRPr lang="en-US" sz="2400" dirty="0"/>
          </a:p>
          <a:p>
            <a:pPr>
              <a:buClr>
                <a:schemeClr val="tx2"/>
              </a:buClr>
              <a:buFontTx/>
              <a:buChar char="•"/>
              <a:defRPr/>
            </a:pPr>
            <a:r>
              <a:rPr lang="en-US" sz="2400" dirty="0"/>
              <a:t> </a:t>
            </a:r>
            <a:r>
              <a:rPr lang="en-US" sz="2400" dirty="0">
                <a:solidFill>
                  <a:srgbClr val="FF0000"/>
                </a:solidFill>
              </a:rPr>
              <a:t>screening</a:t>
            </a:r>
            <a:r>
              <a:rPr lang="en-US" sz="2400" dirty="0"/>
              <a:t> test</a:t>
            </a:r>
          </a:p>
          <a:p>
            <a:pPr>
              <a:buClr>
                <a:schemeClr val="tx2"/>
              </a:buClr>
              <a:buFontTx/>
              <a:buChar char="•"/>
              <a:defRPr/>
            </a:pPr>
            <a:endParaRPr lang="en-US" sz="2400" dirty="0"/>
          </a:p>
          <a:p>
            <a:pPr>
              <a:buClr>
                <a:schemeClr val="tx2"/>
              </a:buClr>
              <a:buFontTx/>
              <a:buChar char="•"/>
              <a:defRPr/>
            </a:pPr>
            <a:r>
              <a:rPr lang="en-US" sz="2400" dirty="0"/>
              <a:t>Is an agglutination test in which the </a:t>
            </a:r>
            <a:r>
              <a:rPr lang="en-US" sz="2400" dirty="0" err="1">
                <a:solidFill>
                  <a:srgbClr val="FF0000"/>
                </a:solidFill>
              </a:rPr>
              <a:t>brucella</a:t>
            </a:r>
            <a:r>
              <a:rPr lang="en-US" sz="2400" dirty="0">
                <a:solidFill>
                  <a:srgbClr val="FF0000"/>
                </a:solidFill>
              </a:rPr>
              <a:t> cells </a:t>
            </a:r>
            <a:r>
              <a:rPr lang="en-US" sz="2400" dirty="0"/>
              <a:t>are bound to a </a:t>
            </a:r>
            <a:r>
              <a:rPr lang="en-US" sz="2400" dirty="0">
                <a:solidFill>
                  <a:srgbClr val="FF0000"/>
                </a:solidFill>
              </a:rPr>
              <a:t>dye</a:t>
            </a:r>
          </a:p>
          <a:p>
            <a:pPr marL="0" indent="0">
              <a:buClr>
                <a:schemeClr val="tx2"/>
              </a:buClr>
              <a:buNone/>
              <a:defRPr/>
            </a:pPr>
            <a:endParaRPr lang="en-US" sz="2400" dirty="0"/>
          </a:p>
          <a:p>
            <a:pPr>
              <a:buClr>
                <a:schemeClr val="tx2"/>
              </a:buClr>
              <a:buFontTx/>
              <a:buChar char="•"/>
              <a:defRPr/>
            </a:pPr>
            <a:r>
              <a:rPr lang="en-US" sz="2400" dirty="0"/>
              <a:t>Must be </a:t>
            </a:r>
            <a:r>
              <a:rPr lang="en-US" sz="2400" dirty="0">
                <a:solidFill>
                  <a:srgbClr val="FF0000"/>
                </a:solidFill>
              </a:rPr>
              <a:t>confirmed</a:t>
            </a:r>
            <a:r>
              <a:rPr lang="en-US" sz="2400" dirty="0"/>
              <a:t> by Wright test</a:t>
            </a:r>
          </a:p>
          <a:p>
            <a:pPr>
              <a:defRPr/>
            </a:pPr>
            <a:endParaRPr lang="en-US" sz="2400" dirty="0"/>
          </a:p>
        </p:txBody>
      </p:sp>
    </p:spTree>
    <p:extLst>
      <p:ext uri="{BB962C8B-B14F-4D97-AF65-F5344CB8AC3E}">
        <p14:creationId xmlns:p14="http://schemas.microsoft.com/office/powerpoint/2010/main" val="191585943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endParaRPr lang="fa-IR" altLang="en-US" smtClean="0"/>
          </a:p>
        </p:txBody>
      </p:sp>
      <p:sp>
        <p:nvSpPr>
          <p:cNvPr id="22531" name="Content Placeholder 2"/>
          <p:cNvSpPr>
            <a:spLocks noGrp="1"/>
          </p:cNvSpPr>
          <p:nvPr>
            <p:ph idx="1"/>
          </p:nvPr>
        </p:nvSpPr>
        <p:spPr/>
        <p:txBody>
          <a:bodyPr/>
          <a:lstStyle/>
          <a:p>
            <a:pPr eaLnBrk="1" hangingPunct="1"/>
            <a:endParaRPr lang="fa-IR" altLang="en-US" smtClean="0"/>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7489" y="1390650"/>
            <a:ext cx="6677025"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965093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Diagnosis Test?</a:t>
            </a:r>
            <a:br>
              <a:rPr lang="en-US" dirty="0" smtClean="0"/>
            </a:br>
            <a:endParaRPr lang="en-US" dirty="0"/>
          </a:p>
        </p:txBody>
      </p:sp>
      <p:sp>
        <p:nvSpPr>
          <p:cNvPr id="23555" name="Content Placeholder 2"/>
          <p:cNvSpPr>
            <a:spLocks noGrp="1"/>
          </p:cNvSpPr>
          <p:nvPr>
            <p:ph idx="1"/>
          </p:nvPr>
        </p:nvSpPr>
        <p:spPr/>
        <p:txBody>
          <a:bodyPr/>
          <a:lstStyle/>
          <a:p>
            <a:pPr eaLnBrk="1" hangingPunct="1">
              <a:buClr>
                <a:schemeClr val="tx2"/>
              </a:buClr>
              <a:buFontTx/>
              <a:buChar char="•"/>
            </a:pPr>
            <a:r>
              <a:rPr lang="en-US" altLang="en-US" smtClean="0">
                <a:solidFill>
                  <a:srgbClr val="FF0000"/>
                </a:solidFill>
              </a:rPr>
              <a:t>Wright test</a:t>
            </a:r>
          </a:p>
          <a:p>
            <a:pPr eaLnBrk="1" hangingPunct="1">
              <a:buClr>
                <a:schemeClr val="tx2"/>
              </a:buClr>
              <a:buFontTx/>
              <a:buChar char="•"/>
            </a:pPr>
            <a:r>
              <a:rPr lang="en-US" altLang="en-US" smtClean="0"/>
              <a:t>2ME Agglutination</a:t>
            </a:r>
          </a:p>
          <a:p>
            <a:pPr eaLnBrk="1" hangingPunct="1">
              <a:buClr>
                <a:schemeClr val="tx2"/>
              </a:buClr>
              <a:buFontTx/>
              <a:buChar char="•"/>
            </a:pPr>
            <a:r>
              <a:rPr lang="en-US" altLang="en-US" smtClean="0"/>
              <a:t>Coombs’ test</a:t>
            </a:r>
          </a:p>
          <a:p>
            <a:pPr eaLnBrk="1" hangingPunct="1">
              <a:buClr>
                <a:schemeClr val="tx2"/>
              </a:buClr>
              <a:buFontTx/>
              <a:buChar char="•"/>
            </a:pPr>
            <a:r>
              <a:rPr lang="en-US" altLang="en-US" smtClean="0"/>
              <a:t>Rose bengal test</a:t>
            </a:r>
          </a:p>
          <a:p>
            <a:pPr eaLnBrk="1" hangingPunct="1">
              <a:buClr>
                <a:schemeClr val="tx2"/>
              </a:buClr>
              <a:buFontTx/>
              <a:buChar char="•"/>
            </a:pPr>
            <a:r>
              <a:rPr lang="en-US" altLang="en-US" smtClean="0"/>
              <a:t>Complement fixation</a:t>
            </a:r>
          </a:p>
          <a:p>
            <a:pPr eaLnBrk="1" hangingPunct="1">
              <a:buClr>
                <a:schemeClr val="tx2"/>
              </a:buClr>
              <a:buFontTx/>
              <a:buChar char="•"/>
            </a:pPr>
            <a:r>
              <a:rPr lang="en-US" altLang="en-US" smtClean="0"/>
              <a:t>Radioimmunoassay</a:t>
            </a:r>
          </a:p>
          <a:p>
            <a:pPr eaLnBrk="1" hangingPunct="1">
              <a:buClr>
                <a:schemeClr val="tx2"/>
              </a:buClr>
              <a:buFontTx/>
              <a:buChar char="•"/>
            </a:pPr>
            <a:r>
              <a:rPr lang="en-US" altLang="en-US" smtClean="0"/>
              <a:t>ELISA</a:t>
            </a:r>
          </a:p>
          <a:p>
            <a:pPr eaLnBrk="1" hangingPunct="1"/>
            <a:endParaRPr lang="en-US" altLang="en-US" smtClean="0"/>
          </a:p>
        </p:txBody>
      </p:sp>
    </p:spTree>
    <p:extLst>
      <p:ext uri="{BB962C8B-B14F-4D97-AF65-F5344CB8AC3E}">
        <p14:creationId xmlns:p14="http://schemas.microsoft.com/office/powerpoint/2010/main" val="165605639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solidFill>
                  <a:srgbClr val="FF0000"/>
                </a:solidFill>
              </a:rPr>
              <a:t>Wright test</a:t>
            </a:r>
            <a:br>
              <a:rPr lang="en-US" dirty="0">
                <a:solidFill>
                  <a:srgbClr val="FF0000"/>
                </a:solidFill>
              </a:rPr>
            </a:br>
            <a:endParaRPr lang="en-US" dirty="0"/>
          </a:p>
        </p:txBody>
      </p:sp>
      <p:graphicFrame>
        <p:nvGraphicFramePr>
          <p:cNvPr id="4" name="Content Placeholder 3"/>
          <p:cNvGraphicFramePr>
            <a:graphicFrameLocks/>
          </p:cNvGraphicFramePr>
          <p:nvPr/>
        </p:nvGraphicFramePr>
        <p:xfrm>
          <a:off x="1752601" y="1778000"/>
          <a:ext cx="8686799" cy="1651000"/>
        </p:xfrm>
        <a:graphic>
          <a:graphicData uri="http://schemas.openxmlformats.org/drawingml/2006/table">
            <a:tbl>
              <a:tblPr firstRow="1" bandRow="1">
                <a:tableStyleId>{5C22544A-7EE6-4342-B048-85BDC9FD1C3A}</a:tableStyleId>
              </a:tblPr>
              <a:tblGrid>
                <a:gridCol w="789709"/>
                <a:gridCol w="789709"/>
                <a:gridCol w="789709"/>
                <a:gridCol w="789709"/>
                <a:gridCol w="789709"/>
                <a:gridCol w="789709"/>
                <a:gridCol w="789709"/>
                <a:gridCol w="644237"/>
                <a:gridCol w="685800"/>
                <a:gridCol w="469232"/>
                <a:gridCol w="1359567"/>
              </a:tblGrid>
              <a:tr h="370840">
                <a:tc>
                  <a:txBody>
                    <a:bodyPr/>
                    <a:lstStyle/>
                    <a:p>
                      <a:pPr algn="ctr"/>
                      <a:r>
                        <a:rPr lang="fa-IR" dirty="0" smtClean="0">
                          <a:solidFill>
                            <a:schemeClr val="tx1"/>
                          </a:solidFill>
                          <a:cs typeface="B Nazanin" pitchFamily="2" charset="-78"/>
                        </a:rPr>
                        <a:t>10</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9</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8</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7</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6</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4</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3</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2</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1</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شماره لوله</a:t>
                      </a:r>
                      <a:endParaRPr lang="en-US" dirty="0">
                        <a:solidFill>
                          <a:schemeClr val="tx1"/>
                        </a:solidFill>
                        <a:cs typeface="B Nazanin" pitchFamily="2" charset="-78"/>
                      </a:endParaRPr>
                    </a:p>
                  </a:txBody>
                  <a:tcPr/>
                </a:tc>
              </a:tr>
              <a:tr h="370840">
                <a:tc>
                  <a:txBody>
                    <a:bodyPr/>
                    <a:lstStyle/>
                    <a:p>
                      <a:pPr algn="ctr"/>
                      <a:r>
                        <a:rPr lang="fa-IR"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0.9</a:t>
                      </a:r>
                      <a:endParaRPr lang="en-US" dirty="0">
                        <a:solidFill>
                          <a:schemeClr val="tx1"/>
                        </a:solidFill>
                        <a:cs typeface="B Nazanin" pitchFamily="2" charset="-78"/>
                      </a:endParaRPr>
                    </a:p>
                  </a:txBody>
                  <a:tcPr/>
                </a:tc>
                <a:tc>
                  <a:txBody>
                    <a:bodyPr/>
                    <a:lstStyle/>
                    <a:p>
                      <a:pPr algn="ctr"/>
                      <a:r>
                        <a:rPr lang="fa-IR" smtClean="0">
                          <a:solidFill>
                            <a:schemeClr val="tx1"/>
                          </a:solidFill>
                          <a:cs typeface="B Nazanin" pitchFamily="2" charset="-78"/>
                        </a:rPr>
                        <a:t>سرم فیزیولوژی (سی سی)</a:t>
                      </a:r>
                      <a:endParaRPr lang="en-US" dirty="0">
                        <a:solidFill>
                          <a:schemeClr val="tx1"/>
                        </a:solidFill>
                        <a:cs typeface="B Nazanin" pitchFamily="2" charset="-78"/>
                      </a:endParaRPr>
                    </a:p>
                  </a:txBody>
                  <a:tcPr/>
                </a:tc>
              </a:tr>
              <a:tr h="370840">
                <a:tc>
                  <a:txBody>
                    <a:bodyPr/>
                    <a:lstStyle/>
                    <a:p>
                      <a:pPr algn="ctr"/>
                      <a:r>
                        <a:rPr lang="en-US" dirty="0" smtClean="0">
                          <a:solidFill>
                            <a:schemeClr val="tx1"/>
                          </a:solidFill>
                          <a:cs typeface="B Nazanin" pitchFamily="2" charset="-78"/>
                        </a:rPr>
                        <a:t>-</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0.5</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0.1</a:t>
                      </a:r>
                      <a:endParaRPr lang="en-US" dirty="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سرم بیمار </a:t>
                      </a:r>
                    </a:p>
                    <a:p>
                      <a:pPr algn="ctr"/>
                      <a:r>
                        <a:rPr lang="fa-IR" dirty="0" smtClean="0">
                          <a:solidFill>
                            <a:schemeClr val="tx1"/>
                          </a:solidFill>
                          <a:cs typeface="B Nazanin" pitchFamily="2" charset="-78"/>
                        </a:rPr>
                        <a:t>(سی سی)</a:t>
                      </a:r>
                      <a:endParaRPr lang="en-US" dirty="0">
                        <a:solidFill>
                          <a:schemeClr val="tx1"/>
                        </a:solidFill>
                        <a:cs typeface="B Nazanin" pitchFamily="2" charset="-78"/>
                      </a:endParaRPr>
                    </a:p>
                  </a:txBody>
                  <a:tcPr/>
                </a:tc>
              </a:tr>
            </a:tbl>
          </a:graphicData>
        </a:graphic>
      </p:graphicFrame>
      <p:sp>
        <p:nvSpPr>
          <p:cNvPr id="7" name="Bent Arrow 6"/>
          <p:cNvSpPr/>
          <p:nvPr/>
        </p:nvSpPr>
        <p:spPr>
          <a:xfrm rot="9170099" flipV="1">
            <a:off x="83835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6" name="Bent Arrow 5"/>
          <p:cNvSpPr/>
          <p:nvPr/>
        </p:nvSpPr>
        <p:spPr>
          <a:xfrm rot="9170099" flipV="1">
            <a:off x="77358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9" name="Bent Arrow 8"/>
          <p:cNvSpPr/>
          <p:nvPr/>
        </p:nvSpPr>
        <p:spPr>
          <a:xfrm rot="9170099" flipV="1">
            <a:off x="70500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0" name="Bent Arrow 9"/>
          <p:cNvSpPr/>
          <p:nvPr/>
        </p:nvSpPr>
        <p:spPr>
          <a:xfrm rot="9170099" flipV="1">
            <a:off x="62880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1" name="Bent Arrow 10"/>
          <p:cNvSpPr/>
          <p:nvPr/>
        </p:nvSpPr>
        <p:spPr>
          <a:xfrm rot="9170099" flipV="1">
            <a:off x="54879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2" name="Bent Arrow 11"/>
          <p:cNvSpPr/>
          <p:nvPr/>
        </p:nvSpPr>
        <p:spPr>
          <a:xfrm rot="9170099" flipV="1">
            <a:off x="46878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3" name="Bent Arrow 12"/>
          <p:cNvSpPr/>
          <p:nvPr/>
        </p:nvSpPr>
        <p:spPr>
          <a:xfrm rot="9170099" flipV="1">
            <a:off x="40020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4" name="Bent Arrow 13"/>
          <p:cNvSpPr/>
          <p:nvPr/>
        </p:nvSpPr>
        <p:spPr>
          <a:xfrm rot="9170099" flipV="1">
            <a:off x="32400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5" name="Bent Arrow 14"/>
          <p:cNvSpPr/>
          <p:nvPr/>
        </p:nvSpPr>
        <p:spPr>
          <a:xfrm rot="9170099" flipV="1">
            <a:off x="2363789" y="2492375"/>
            <a:ext cx="339725" cy="4254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aphicFrame>
        <p:nvGraphicFramePr>
          <p:cNvPr id="16" name="Content Placeholder 3"/>
          <p:cNvGraphicFramePr>
            <a:graphicFrameLocks/>
          </p:cNvGraphicFramePr>
          <p:nvPr/>
        </p:nvGraphicFramePr>
        <p:xfrm>
          <a:off x="1752601" y="3810000"/>
          <a:ext cx="8686799" cy="1011238"/>
        </p:xfrm>
        <a:graphic>
          <a:graphicData uri="http://schemas.openxmlformats.org/drawingml/2006/table">
            <a:tbl>
              <a:tblPr firstRow="1" bandRow="1">
                <a:tableStyleId>{5C22544A-7EE6-4342-B048-85BDC9FD1C3A}</a:tableStyleId>
              </a:tblPr>
              <a:tblGrid>
                <a:gridCol w="789709"/>
                <a:gridCol w="789709"/>
                <a:gridCol w="789709"/>
                <a:gridCol w="789709"/>
                <a:gridCol w="789709"/>
                <a:gridCol w="789709"/>
                <a:gridCol w="789709"/>
                <a:gridCol w="644237"/>
                <a:gridCol w="685800"/>
                <a:gridCol w="469232"/>
                <a:gridCol w="1359567"/>
              </a:tblGrid>
              <a:tr h="640281">
                <a:tc>
                  <a:txBody>
                    <a:bodyPr/>
                    <a:lstStyle/>
                    <a:p>
                      <a:pPr algn="ctr"/>
                      <a:r>
                        <a:rPr lang="fa-IR" sz="1800" kern="1200" dirty="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dirty="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dirty="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dirty="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kern="1200" dirty="0" smtClean="0">
                          <a:solidFill>
                            <a:schemeClr val="tx1"/>
                          </a:solidFill>
                          <a:latin typeface="+mn-lt"/>
                          <a:ea typeface="+mn-ea"/>
                          <a:cs typeface="B Nazanin" pitchFamily="2" charset="-78"/>
                        </a:rPr>
                        <a:t>0.5</a:t>
                      </a:r>
                      <a:endParaRPr lang="en-US" sz="1800" kern="1200" dirty="0">
                        <a:solidFill>
                          <a:schemeClr val="tx1"/>
                        </a:solidFill>
                        <a:latin typeface="+mn-lt"/>
                        <a:ea typeface="+mn-ea"/>
                        <a:cs typeface="B Nazanin" pitchFamily="2" charset="-78"/>
                      </a:endParaRPr>
                    </a:p>
                  </a:txBody>
                  <a:tcPr marT="45734" marB="45734"/>
                </a:tc>
                <a:tc>
                  <a:txBody>
                    <a:bodyPr/>
                    <a:lstStyle/>
                    <a:p>
                      <a:pPr algn="ctr"/>
                      <a:r>
                        <a:rPr lang="fa-IR" sz="1800" dirty="0" smtClean="0">
                          <a:solidFill>
                            <a:schemeClr val="tx1"/>
                          </a:solidFill>
                          <a:cs typeface="B Nazanin" pitchFamily="2" charset="-78"/>
                        </a:rPr>
                        <a:t>سوسپانسیون آنتی ژن</a:t>
                      </a:r>
                      <a:endParaRPr lang="en-US" sz="1800" dirty="0">
                        <a:solidFill>
                          <a:schemeClr val="tx1"/>
                        </a:solidFill>
                        <a:cs typeface="B Nazanin" pitchFamily="2" charset="-78"/>
                      </a:endParaRPr>
                    </a:p>
                  </a:txBody>
                  <a:tcPr marT="45734" marB="45734"/>
                </a:tc>
              </a:tr>
              <a:tr h="370957">
                <a:tc>
                  <a:txBody>
                    <a:bodyPr/>
                    <a:lstStyle/>
                    <a:p>
                      <a:pPr algn="ctr"/>
                      <a:r>
                        <a:rPr lang="fa-IR" sz="1800" dirty="0" smtClean="0">
                          <a:solidFill>
                            <a:schemeClr val="tx1"/>
                          </a:solidFill>
                          <a:cs typeface="B Nazanin" pitchFamily="2" charset="-78"/>
                        </a:rPr>
                        <a:t>-</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5120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2560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1280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640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320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160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80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40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20</a:t>
                      </a:r>
                      <a:endParaRPr lang="en-US" sz="1800" dirty="0">
                        <a:solidFill>
                          <a:schemeClr val="tx1"/>
                        </a:solidFill>
                        <a:cs typeface="B Nazanin" pitchFamily="2" charset="-78"/>
                      </a:endParaRPr>
                    </a:p>
                  </a:txBody>
                  <a:tcPr marT="45734" marB="45734"/>
                </a:tc>
                <a:tc>
                  <a:txBody>
                    <a:bodyPr/>
                    <a:lstStyle/>
                    <a:p>
                      <a:pPr algn="ctr"/>
                      <a:r>
                        <a:rPr lang="fa-IR" sz="1800" dirty="0" smtClean="0">
                          <a:solidFill>
                            <a:schemeClr val="tx1"/>
                          </a:solidFill>
                          <a:cs typeface="B Nazanin" pitchFamily="2" charset="-78"/>
                        </a:rPr>
                        <a:t>عیار نهایی</a:t>
                      </a:r>
                      <a:r>
                        <a:rPr lang="fa-IR" sz="1800" baseline="0" dirty="0" smtClean="0">
                          <a:solidFill>
                            <a:schemeClr val="tx1"/>
                          </a:solidFill>
                          <a:cs typeface="B Nazanin" pitchFamily="2" charset="-78"/>
                        </a:rPr>
                        <a:t> سرم</a:t>
                      </a:r>
                      <a:endParaRPr lang="fa-IR" sz="1800" dirty="0" smtClean="0">
                        <a:solidFill>
                          <a:schemeClr val="tx1"/>
                        </a:solidFill>
                        <a:cs typeface="B Nazanin" pitchFamily="2" charset="-78"/>
                      </a:endParaRPr>
                    </a:p>
                  </a:txBody>
                  <a:tcPr marT="45734" marB="45734"/>
                </a:tc>
              </a:tr>
            </a:tbl>
          </a:graphicData>
        </a:graphic>
      </p:graphicFrame>
      <p:sp>
        <p:nvSpPr>
          <p:cNvPr id="17" name="TextBox 6"/>
          <p:cNvSpPr txBox="1">
            <a:spLocks noChangeArrowheads="1"/>
          </p:cNvSpPr>
          <p:nvPr/>
        </p:nvSpPr>
        <p:spPr bwMode="auto">
          <a:xfrm>
            <a:off x="6553200" y="5410201"/>
            <a:ext cx="358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a:latin typeface="Calibri" panose="020F0502020204030204" pitchFamily="34" charset="0"/>
                <a:cs typeface="B Nazanin" panose="00000400000000000000" pitchFamily="2" charset="-78"/>
              </a:rPr>
              <a:t>سر لوله با پارافیلم بسته شود</a:t>
            </a:r>
            <a:r>
              <a:rPr lang="en-US" altLang="en-US">
                <a:latin typeface="Calibri" panose="020F0502020204030204" pitchFamily="34" charset="0"/>
                <a:cs typeface="B Nazanin" panose="00000400000000000000" pitchFamily="2" charset="-78"/>
              </a:rPr>
              <a:t>.</a:t>
            </a:r>
            <a:endParaRPr lang="fa-IR" altLang="en-US">
              <a:latin typeface="Calibri" panose="020F0502020204030204" pitchFamily="34" charset="0"/>
              <a:cs typeface="B Nazanin" panose="00000400000000000000" pitchFamily="2" charset="-78"/>
            </a:endParaRPr>
          </a:p>
          <a:p>
            <a:pPr eaLnBrk="1" hangingPunct="1"/>
            <a:r>
              <a:rPr lang="fa-IR" altLang="en-US">
                <a:latin typeface="Calibri" panose="020F0502020204030204" pitchFamily="34" charset="0"/>
                <a:cs typeface="B Nazanin" panose="00000400000000000000" pitchFamily="2" charset="-78"/>
              </a:rPr>
              <a:t>24    ساعت 37 درجه</a:t>
            </a:r>
          </a:p>
          <a:p>
            <a:pPr eaLnBrk="1" hangingPunct="1"/>
            <a:r>
              <a:rPr lang="fa-IR" altLang="en-US">
                <a:latin typeface="Calibri" panose="020F0502020204030204" pitchFamily="34" charset="0"/>
                <a:cs typeface="B Nazanin" panose="00000400000000000000" pitchFamily="2" charset="-78"/>
              </a:rPr>
              <a:t>در صورت نیاز سانتریفوژ با دور 2500</a:t>
            </a:r>
            <a:endParaRPr lang="en-US" altLang="en-US">
              <a:latin typeface="Calibri" panose="020F0502020204030204" pitchFamily="34" charset="0"/>
              <a:cs typeface="B Nazanin" panose="00000400000000000000" pitchFamily="2" charset="-78"/>
            </a:endParaRPr>
          </a:p>
        </p:txBody>
      </p:sp>
      <p:sp>
        <p:nvSpPr>
          <p:cNvPr id="5" name="Oval 4"/>
          <p:cNvSpPr/>
          <p:nvPr/>
        </p:nvSpPr>
        <p:spPr>
          <a:xfrm>
            <a:off x="2457450" y="4343400"/>
            <a:ext cx="4857750" cy="609600"/>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n>
                <a:solidFill>
                  <a:srgbClr val="FF0000"/>
                </a:solidFill>
              </a:ln>
              <a:solidFill>
                <a:srgbClr val="FF0000"/>
              </a:solidFill>
            </a:endParaRPr>
          </a:p>
        </p:txBody>
      </p:sp>
    </p:spTree>
    <p:extLst>
      <p:ext uri="{BB962C8B-B14F-4D97-AF65-F5344CB8AC3E}">
        <p14:creationId xmlns:p14="http://schemas.microsoft.com/office/powerpoint/2010/main" val="1852667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9" grpId="0" animBg="1"/>
      <p:bldP spid="10" grpId="0" animBg="1"/>
      <p:bldP spid="11" grpId="0" animBg="1"/>
      <p:bldP spid="12" grpId="0" animBg="1"/>
      <p:bldP spid="13" grpId="0" animBg="1"/>
      <p:bldP spid="14" grpId="0" animBg="1"/>
      <p:bldP spid="15" grpId="0" animBg="1"/>
      <p:bldP spid="17" grpId="0"/>
      <p:bldP spid="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endParaRPr lang="fa-IR" altLang="en-US" smtClean="0"/>
          </a:p>
        </p:txBody>
      </p:sp>
      <p:sp>
        <p:nvSpPr>
          <p:cNvPr id="3" name="Content Placeholder 2"/>
          <p:cNvSpPr>
            <a:spLocks noGrp="1"/>
          </p:cNvSpPr>
          <p:nvPr>
            <p:ph idx="1"/>
          </p:nvPr>
        </p:nvSpPr>
        <p:spPr/>
        <p:txBody>
          <a:bodyPr rtlCol="0">
            <a:normAutofit/>
          </a:bodyPr>
          <a:lstStyle/>
          <a:p>
            <a:pPr>
              <a:defRPr/>
            </a:pPr>
            <a:endParaRPr lang="en-US" dirty="0" smtClean="0"/>
          </a:p>
          <a:p>
            <a:pPr>
              <a:defRPr/>
            </a:pPr>
            <a:endParaRPr lang="en-US" dirty="0"/>
          </a:p>
          <a:p>
            <a:pPr algn="ctr">
              <a:defRPr/>
            </a:pPr>
            <a:r>
              <a:rPr lang="en-US" dirty="0" smtClean="0"/>
              <a:t>Titer </a:t>
            </a:r>
            <a:r>
              <a:rPr lang="en-US" dirty="0"/>
              <a:t>of =&gt; </a:t>
            </a:r>
            <a:r>
              <a:rPr lang="en-US" dirty="0" smtClean="0">
                <a:solidFill>
                  <a:srgbClr val="FF0000"/>
                </a:solidFill>
              </a:rPr>
              <a:t>1:80</a:t>
            </a:r>
            <a:r>
              <a:rPr lang="en-US" dirty="0" smtClean="0"/>
              <a:t>  &amp; </a:t>
            </a:r>
            <a:r>
              <a:rPr lang="en-US" dirty="0" smtClean="0">
                <a:solidFill>
                  <a:srgbClr val="FF0000"/>
                </a:solidFill>
              </a:rPr>
              <a:t>symptoms</a:t>
            </a:r>
            <a:r>
              <a:rPr lang="en-US" dirty="0" smtClean="0"/>
              <a:t> :</a:t>
            </a:r>
          </a:p>
          <a:p>
            <a:pPr marL="0" indent="0" algn="ctr">
              <a:buNone/>
              <a:defRPr/>
            </a:pPr>
            <a:r>
              <a:rPr lang="en-US" dirty="0" smtClean="0"/>
              <a:t>brucellosis</a:t>
            </a:r>
            <a:endParaRPr lang="en-US" dirty="0"/>
          </a:p>
          <a:p>
            <a:pPr>
              <a:defRPr/>
            </a:pPr>
            <a:endParaRPr lang="en-US" dirty="0"/>
          </a:p>
        </p:txBody>
      </p:sp>
    </p:spTree>
    <p:extLst>
      <p:ext uri="{BB962C8B-B14F-4D97-AF65-F5344CB8AC3E}">
        <p14:creationId xmlns:p14="http://schemas.microsoft.com/office/powerpoint/2010/main" val="241669446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b="1" u="sng" dirty="0"/>
              <a:t>False positive results</a:t>
            </a:r>
            <a:br>
              <a:rPr lang="en-US" b="1" u="sng" dirty="0"/>
            </a:br>
            <a:endParaRPr lang="en-US" dirty="0"/>
          </a:p>
        </p:txBody>
      </p:sp>
      <p:sp>
        <p:nvSpPr>
          <p:cNvPr id="26627" name="Content Placeholder 2"/>
          <p:cNvSpPr>
            <a:spLocks noGrp="1"/>
          </p:cNvSpPr>
          <p:nvPr>
            <p:ph idx="1"/>
          </p:nvPr>
        </p:nvSpPr>
        <p:spPr/>
        <p:txBody>
          <a:bodyPr/>
          <a:lstStyle/>
          <a:p>
            <a:pPr eaLnBrk="1" hangingPunct="1">
              <a:buClr>
                <a:schemeClr val="tx2"/>
              </a:buClr>
              <a:buFontTx/>
              <a:buChar char="•"/>
            </a:pPr>
            <a:r>
              <a:rPr lang="en-US" altLang="en-US" dirty="0"/>
              <a:t>Y. </a:t>
            </a:r>
            <a:r>
              <a:rPr lang="en-US" altLang="en-US" dirty="0" err="1"/>
              <a:t>enterocolitica</a:t>
            </a:r>
            <a:endParaRPr lang="en-US" altLang="en-US" dirty="0"/>
          </a:p>
          <a:p>
            <a:pPr eaLnBrk="1" hangingPunct="1">
              <a:buClr>
                <a:schemeClr val="tx2"/>
              </a:buClr>
              <a:buFontTx/>
              <a:buChar char="•"/>
            </a:pPr>
            <a:r>
              <a:rPr lang="en-US" altLang="en-US" dirty="0"/>
              <a:t>V. cholera</a:t>
            </a:r>
          </a:p>
          <a:p>
            <a:pPr eaLnBrk="1" hangingPunct="1">
              <a:buClr>
                <a:schemeClr val="tx2"/>
              </a:buClr>
              <a:buFontTx/>
              <a:buChar char="•"/>
            </a:pPr>
            <a:r>
              <a:rPr lang="en-US" altLang="en-US" dirty="0"/>
              <a:t>Salmonella</a:t>
            </a:r>
          </a:p>
          <a:p>
            <a:pPr eaLnBrk="1" hangingPunct="1">
              <a:buClr>
                <a:schemeClr val="tx2"/>
              </a:buClr>
              <a:buFontTx/>
              <a:buChar char="•"/>
            </a:pPr>
            <a:r>
              <a:rPr lang="en-US" altLang="en-US" dirty="0"/>
              <a:t>Vaccines</a:t>
            </a:r>
          </a:p>
          <a:p>
            <a:pPr eaLnBrk="1" hangingPunct="1">
              <a:buClr>
                <a:schemeClr val="tx2"/>
              </a:buClr>
              <a:buFontTx/>
              <a:buChar char="•"/>
            </a:pPr>
            <a:r>
              <a:rPr lang="en-US" altLang="en-US" dirty="0" smtClean="0"/>
              <a:t>E</a:t>
            </a:r>
            <a:r>
              <a:rPr lang="en-US" altLang="en-US" dirty="0"/>
              <a:t>. coli O157</a:t>
            </a:r>
          </a:p>
          <a:p>
            <a:pPr eaLnBrk="1" hangingPunct="1"/>
            <a:endParaRPr lang="en-US" altLang="en-US" dirty="0" smtClean="0"/>
          </a:p>
        </p:txBody>
      </p:sp>
    </p:spTree>
    <p:extLst>
      <p:ext uri="{BB962C8B-B14F-4D97-AF65-F5344CB8AC3E}">
        <p14:creationId xmlns:p14="http://schemas.microsoft.com/office/powerpoint/2010/main" val="146330530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b="1" u="sng" dirty="0"/>
              <a:t>False negative results</a:t>
            </a:r>
            <a:br>
              <a:rPr lang="en-US" b="1" u="sng" dirty="0"/>
            </a:br>
            <a:endParaRPr lang="en-US" dirty="0"/>
          </a:p>
        </p:txBody>
      </p:sp>
      <p:sp>
        <p:nvSpPr>
          <p:cNvPr id="27651" name="Content Placeholder 2"/>
          <p:cNvSpPr>
            <a:spLocks noGrp="1"/>
          </p:cNvSpPr>
          <p:nvPr>
            <p:ph idx="1"/>
          </p:nvPr>
        </p:nvSpPr>
        <p:spPr/>
        <p:txBody>
          <a:bodyPr/>
          <a:lstStyle/>
          <a:p>
            <a:pPr eaLnBrk="1" hangingPunct="1">
              <a:buClr>
                <a:schemeClr val="tx2"/>
              </a:buClr>
              <a:buFontTx/>
              <a:buChar char="•"/>
            </a:pPr>
            <a:r>
              <a:rPr lang="en-US" altLang="en-US" dirty="0" err="1" smtClean="0"/>
              <a:t>Agammaglobulinemia</a:t>
            </a:r>
            <a:endParaRPr lang="en-US" altLang="en-US" dirty="0" smtClean="0"/>
          </a:p>
          <a:p>
            <a:pPr eaLnBrk="1" hangingPunct="1">
              <a:buClr>
                <a:schemeClr val="tx2"/>
              </a:buClr>
              <a:buFontTx/>
              <a:buChar char="•"/>
            </a:pPr>
            <a:r>
              <a:rPr lang="en-US" altLang="en-US" dirty="0" smtClean="0"/>
              <a:t>First week of disease</a:t>
            </a:r>
          </a:p>
          <a:p>
            <a:pPr eaLnBrk="1" hangingPunct="1">
              <a:buClr>
                <a:schemeClr val="tx2"/>
              </a:buClr>
              <a:buFontTx/>
              <a:buChar char="•"/>
            </a:pPr>
            <a:r>
              <a:rPr lang="en-US" altLang="en-US" dirty="0" smtClean="0"/>
              <a:t>Disease due to Br. </a:t>
            </a:r>
            <a:r>
              <a:rPr lang="en-US" altLang="en-US" dirty="0" err="1" smtClean="0"/>
              <a:t>Canis</a:t>
            </a:r>
            <a:endParaRPr lang="en-US" altLang="en-US" dirty="0" smtClean="0"/>
          </a:p>
          <a:p>
            <a:pPr eaLnBrk="1" hangingPunct="1">
              <a:buClr>
                <a:schemeClr val="tx2"/>
              </a:buClr>
              <a:buFontTx/>
              <a:buChar char="•"/>
            </a:pPr>
            <a:r>
              <a:rPr lang="en-US" altLang="en-US" dirty="0" err="1" smtClean="0"/>
              <a:t>Prozone</a:t>
            </a:r>
            <a:r>
              <a:rPr lang="en-US" altLang="en-US" dirty="0" smtClean="0"/>
              <a:t> phenomenon</a:t>
            </a:r>
          </a:p>
          <a:p>
            <a:pPr eaLnBrk="1" hangingPunct="1"/>
            <a:endParaRPr lang="en-US" altLang="en-US" dirty="0" smtClean="0"/>
          </a:p>
        </p:txBody>
      </p:sp>
    </p:spTree>
    <p:extLst>
      <p:ext uri="{BB962C8B-B14F-4D97-AF65-F5344CB8AC3E}">
        <p14:creationId xmlns:p14="http://schemas.microsoft.com/office/powerpoint/2010/main" val="93523277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Salmonellosis</a:t>
            </a:r>
            <a:endParaRPr lang="en-US" b="1" dirty="0">
              <a:solidFill>
                <a:srgbClr val="7030A0"/>
              </a:solidFill>
            </a:endParaRPr>
          </a:p>
        </p:txBody>
      </p:sp>
      <p:sp>
        <p:nvSpPr>
          <p:cNvPr id="3" name="Content Placeholder 2"/>
          <p:cNvSpPr>
            <a:spLocks noGrp="1"/>
          </p:cNvSpPr>
          <p:nvPr>
            <p:ph idx="1"/>
          </p:nvPr>
        </p:nvSpPr>
        <p:spPr/>
        <p:txBody>
          <a:bodyPr/>
          <a:lstStyle/>
          <a:p>
            <a:r>
              <a:rPr lang="en-US" dirty="0"/>
              <a:t> </a:t>
            </a:r>
            <a:r>
              <a:rPr lang="en-US" dirty="0" smtClean="0"/>
              <a:t>Clinical Symptoms: diarrhea</a:t>
            </a:r>
            <a:r>
              <a:rPr lang="en-US" dirty="0"/>
              <a:t>, fever, abdominal cramps, and </a:t>
            </a:r>
            <a:r>
              <a:rPr lang="en-US" dirty="0" smtClean="0"/>
              <a:t>vomiting</a:t>
            </a:r>
          </a:p>
          <a:p>
            <a:endParaRPr lang="en-US" dirty="0" smtClean="0"/>
          </a:p>
          <a:p>
            <a:endParaRPr lang="en-US" dirty="0"/>
          </a:p>
          <a:p>
            <a:r>
              <a:rPr lang="en-US" dirty="0" smtClean="0"/>
              <a:t>Diagnostic methods: Blood Culture, Stool Culture, Serology</a:t>
            </a:r>
          </a:p>
          <a:p>
            <a:pPr marL="0" indent="0">
              <a:buNone/>
            </a:pPr>
            <a:endParaRPr lang="en-US" dirty="0" smtClean="0"/>
          </a:p>
          <a:p>
            <a:pPr marL="0" indent="0">
              <a:buNone/>
            </a:pPr>
            <a:endParaRPr lang="en-US" dirty="0" smtClean="0"/>
          </a:p>
          <a:p>
            <a:r>
              <a:rPr lang="en-US" dirty="0" smtClean="0"/>
              <a:t>Serology Test: </a:t>
            </a:r>
            <a:r>
              <a:rPr lang="en-US" dirty="0" err="1" smtClean="0"/>
              <a:t>Widal</a:t>
            </a:r>
            <a:endParaRPr lang="en-US" dirty="0" smtClean="0"/>
          </a:p>
          <a:p>
            <a:endParaRPr lang="en-US" dirty="0"/>
          </a:p>
          <a:p>
            <a:endParaRPr lang="en-US" dirty="0" smtClean="0"/>
          </a:p>
          <a:p>
            <a:pPr marL="0" indent="0">
              <a:buNone/>
            </a:pPr>
            <a:endParaRPr lang="en-US" dirty="0"/>
          </a:p>
        </p:txBody>
      </p:sp>
    </p:spTree>
    <p:extLst>
      <p:ext uri="{BB962C8B-B14F-4D97-AF65-F5344CB8AC3E}">
        <p14:creationId xmlns:p14="http://schemas.microsoft.com/office/powerpoint/2010/main" val="415921945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Image result for salmonella o h vi antige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9217" y="433051"/>
            <a:ext cx="4528719" cy="311349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V="1">
            <a:off x="6625390" y="593558"/>
            <a:ext cx="2759242" cy="77002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8005011" y="1363580"/>
            <a:ext cx="205338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447242" y="272353"/>
            <a:ext cx="548548" cy="369332"/>
          </a:xfrm>
          <a:prstGeom prst="rect">
            <a:avLst/>
          </a:prstGeom>
          <a:noFill/>
        </p:spPr>
        <p:txBody>
          <a:bodyPr wrap="none" rtlCol="0">
            <a:spAutoFit/>
          </a:bodyPr>
          <a:lstStyle/>
          <a:p>
            <a:r>
              <a:rPr lang="en-US" dirty="0" err="1" smtClean="0"/>
              <a:t>IgM</a:t>
            </a:r>
            <a:endParaRPr lang="en-US" dirty="0"/>
          </a:p>
        </p:txBody>
      </p:sp>
      <p:sp>
        <p:nvSpPr>
          <p:cNvPr id="11" name="TextBox 10"/>
          <p:cNvSpPr txBox="1"/>
          <p:nvPr/>
        </p:nvSpPr>
        <p:spPr>
          <a:xfrm>
            <a:off x="10267001" y="1178914"/>
            <a:ext cx="497252" cy="369332"/>
          </a:xfrm>
          <a:prstGeom prst="rect">
            <a:avLst/>
          </a:prstGeom>
          <a:noFill/>
        </p:spPr>
        <p:txBody>
          <a:bodyPr wrap="none" rtlCol="0">
            <a:spAutoFit/>
          </a:bodyPr>
          <a:lstStyle/>
          <a:p>
            <a:r>
              <a:rPr lang="en-US" b="1" dirty="0" err="1" smtClean="0"/>
              <a:t>IgG</a:t>
            </a:r>
            <a:endParaRPr lang="en-US" b="1" dirty="0"/>
          </a:p>
        </p:txBody>
      </p:sp>
      <p:graphicFrame>
        <p:nvGraphicFramePr>
          <p:cNvPr id="10" name="Table 9"/>
          <p:cNvGraphicFramePr>
            <a:graphicFrameLocks noGrp="1"/>
          </p:cNvGraphicFramePr>
          <p:nvPr>
            <p:extLst>
              <p:ext uri="{D42A27DB-BD31-4B8C-83A1-F6EECF244321}">
                <p14:modId xmlns:p14="http://schemas.microsoft.com/office/powerpoint/2010/main" val="871088912"/>
              </p:ext>
            </p:extLst>
          </p:nvPr>
        </p:nvGraphicFramePr>
        <p:xfrm>
          <a:off x="2142060" y="4268442"/>
          <a:ext cx="7853730" cy="832947"/>
        </p:xfrm>
        <a:graphic>
          <a:graphicData uri="http://schemas.openxmlformats.org/drawingml/2006/table">
            <a:tbl>
              <a:tblPr firstRow="1" bandRow="1">
                <a:tableStyleId>{BDBED569-4797-4DF1-A0F4-6AAB3CD982D8}</a:tableStyleId>
              </a:tblPr>
              <a:tblGrid>
                <a:gridCol w="1308955"/>
                <a:gridCol w="1308955"/>
                <a:gridCol w="1308955"/>
                <a:gridCol w="1308955"/>
                <a:gridCol w="1308955"/>
                <a:gridCol w="1308955"/>
              </a:tblGrid>
              <a:tr h="832947">
                <a:tc>
                  <a:txBody>
                    <a:bodyPr/>
                    <a:lstStyle/>
                    <a:p>
                      <a:pPr algn="ctr"/>
                      <a:r>
                        <a:rPr lang="en-US" sz="2800" b="1" dirty="0" smtClean="0"/>
                        <a:t>O A</a:t>
                      </a:r>
                      <a:endParaRPr lang="en-US" sz="2800" b="1" dirty="0"/>
                    </a:p>
                  </a:txBody>
                  <a:tcPr/>
                </a:tc>
                <a:tc>
                  <a:txBody>
                    <a:bodyPr/>
                    <a:lstStyle/>
                    <a:p>
                      <a:pPr algn="ctr"/>
                      <a:r>
                        <a:rPr lang="en-US" sz="2800" b="1" dirty="0" smtClean="0"/>
                        <a:t>H</a:t>
                      </a:r>
                      <a:r>
                        <a:rPr lang="en-US" sz="2800" b="1" baseline="0" dirty="0" smtClean="0"/>
                        <a:t> A</a:t>
                      </a:r>
                      <a:endParaRPr lang="en-US" sz="2800" b="1" dirty="0"/>
                    </a:p>
                  </a:txBody>
                  <a:tcPr/>
                </a:tc>
                <a:tc>
                  <a:txBody>
                    <a:bodyPr/>
                    <a:lstStyle/>
                    <a:p>
                      <a:pPr algn="ctr"/>
                      <a:r>
                        <a:rPr lang="en-US" sz="2800" b="1" dirty="0" smtClean="0"/>
                        <a:t>O B</a:t>
                      </a:r>
                      <a:endParaRPr lang="en-US" sz="2800" b="1" dirty="0"/>
                    </a:p>
                  </a:txBody>
                  <a:tcPr/>
                </a:tc>
                <a:tc>
                  <a:txBody>
                    <a:bodyPr/>
                    <a:lstStyle/>
                    <a:p>
                      <a:pPr algn="ctr"/>
                      <a:r>
                        <a:rPr lang="en-US" sz="2800" b="1" dirty="0" smtClean="0"/>
                        <a:t>H B</a:t>
                      </a:r>
                      <a:endParaRPr lang="en-US" sz="2800" b="1" dirty="0"/>
                    </a:p>
                  </a:txBody>
                  <a:tcPr/>
                </a:tc>
                <a:tc>
                  <a:txBody>
                    <a:bodyPr/>
                    <a:lstStyle/>
                    <a:p>
                      <a:pPr algn="ctr"/>
                      <a:r>
                        <a:rPr lang="en-US" sz="2800" b="1" dirty="0" smtClean="0"/>
                        <a:t>O D</a:t>
                      </a:r>
                      <a:endParaRPr lang="en-US" sz="2800" b="1" dirty="0"/>
                    </a:p>
                  </a:txBody>
                  <a:tcPr/>
                </a:tc>
                <a:tc>
                  <a:txBody>
                    <a:bodyPr/>
                    <a:lstStyle/>
                    <a:p>
                      <a:pPr algn="ctr"/>
                      <a:r>
                        <a:rPr lang="en-US" sz="2800" b="1" dirty="0" smtClean="0"/>
                        <a:t>H D</a:t>
                      </a:r>
                      <a:endParaRPr lang="en-US" sz="2800" b="1" dirty="0"/>
                    </a:p>
                  </a:txBody>
                  <a:tcPr/>
                </a:tc>
              </a:tr>
            </a:tbl>
          </a:graphicData>
        </a:graphic>
      </p:graphicFrame>
      <p:sp>
        <p:nvSpPr>
          <p:cNvPr id="13" name="Rectangle 12"/>
          <p:cNvSpPr/>
          <p:nvPr/>
        </p:nvSpPr>
        <p:spPr>
          <a:xfrm>
            <a:off x="2791327" y="5720698"/>
            <a:ext cx="6096000" cy="830997"/>
          </a:xfrm>
          <a:prstGeom prst="rect">
            <a:avLst/>
          </a:prstGeom>
        </p:spPr>
        <p:txBody>
          <a:bodyPr>
            <a:spAutoFit/>
          </a:bodyPr>
          <a:lstStyle/>
          <a:p>
            <a:pPr algn="ctr">
              <a:defRPr/>
            </a:pPr>
            <a:r>
              <a:rPr lang="en-US" sz="2400" dirty="0"/>
              <a:t>Titer of =&gt; </a:t>
            </a:r>
            <a:r>
              <a:rPr lang="en-US" sz="2400" dirty="0" smtClean="0">
                <a:solidFill>
                  <a:srgbClr val="FF0000"/>
                </a:solidFill>
              </a:rPr>
              <a:t>1:160</a:t>
            </a:r>
            <a:r>
              <a:rPr lang="en-US" sz="2400" dirty="0" smtClean="0"/>
              <a:t>  </a:t>
            </a:r>
            <a:r>
              <a:rPr lang="en-US" sz="2400" dirty="0"/>
              <a:t>&amp; </a:t>
            </a:r>
            <a:r>
              <a:rPr lang="en-US" sz="2400" dirty="0" smtClean="0">
                <a:solidFill>
                  <a:srgbClr val="FF0000"/>
                </a:solidFill>
              </a:rPr>
              <a:t>Rising Titer</a:t>
            </a:r>
            <a:r>
              <a:rPr lang="en-US" sz="2400" dirty="0" smtClean="0"/>
              <a:t>:</a:t>
            </a:r>
            <a:endParaRPr lang="en-US" sz="2400" dirty="0"/>
          </a:p>
          <a:p>
            <a:pPr algn="ctr">
              <a:defRPr/>
            </a:pPr>
            <a:r>
              <a:rPr lang="en-US" sz="2400" dirty="0" smtClean="0"/>
              <a:t>Salmonellosis</a:t>
            </a:r>
            <a:endParaRPr lang="en-US" sz="2400" dirty="0"/>
          </a:p>
        </p:txBody>
      </p:sp>
    </p:spTree>
    <p:extLst>
      <p:ext uri="{BB962C8B-B14F-4D97-AF65-F5344CB8AC3E}">
        <p14:creationId xmlns:p14="http://schemas.microsoft.com/office/powerpoint/2010/main" val="105967162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Syphilis diagnosing tests</a:t>
            </a:r>
            <a:endParaRPr lang="en-US" b="1" dirty="0">
              <a:solidFill>
                <a:srgbClr val="7030A0"/>
              </a:solidFill>
            </a:endParaRPr>
          </a:p>
        </p:txBody>
      </p:sp>
      <p:sp>
        <p:nvSpPr>
          <p:cNvPr id="3" name="Content Placeholder 2"/>
          <p:cNvSpPr>
            <a:spLocks noGrp="1"/>
          </p:cNvSpPr>
          <p:nvPr>
            <p:ph idx="1"/>
          </p:nvPr>
        </p:nvSpPr>
        <p:spPr>
          <a:xfrm>
            <a:off x="838200" y="1825625"/>
            <a:ext cx="11594432" cy="4351338"/>
          </a:xfrm>
        </p:spPr>
        <p:txBody>
          <a:bodyPr/>
          <a:lstStyle/>
          <a:p>
            <a:r>
              <a:rPr lang="en-US" dirty="0" smtClean="0"/>
              <a:t>Direct Detection : </a:t>
            </a:r>
            <a:r>
              <a:rPr lang="en-US" dirty="0"/>
              <a:t>Dark-Field </a:t>
            </a:r>
            <a:r>
              <a:rPr lang="en-US" dirty="0" smtClean="0"/>
              <a:t>Microscopy, Fluorescent Antibody Testing</a:t>
            </a:r>
          </a:p>
          <a:p>
            <a:endParaRPr lang="en-US" dirty="0"/>
          </a:p>
          <a:p>
            <a:r>
              <a:rPr lang="en-US" dirty="0" err="1" smtClean="0"/>
              <a:t>Nontreponemal</a:t>
            </a:r>
            <a:r>
              <a:rPr lang="en-US" dirty="0" smtClean="0"/>
              <a:t> </a:t>
            </a:r>
            <a:r>
              <a:rPr lang="en-US" dirty="0"/>
              <a:t>serological </a:t>
            </a:r>
            <a:r>
              <a:rPr lang="en-US" dirty="0" smtClean="0"/>
              <a:t>tests : VDRL, RPR</a:t>
            </a:r>
          </a:p>
          <a:p>
            <a:endParaRPr lang="en-US" dirty="0" smtClean="0"/>
          </a:p>
          <a:p>
            <a:r>
              <a:rPr lang="en-US" dirty="0" err="1" smtClean="0"/>
              <a:t>Treponemal</a:t>
            </a:r>
            <a:r>
              <a:rPr lang="en-US" dirty="0" smtClean="0"/>
              <a:t> </a:t>
            </a:r>
            <a:r>
              <a:rPr lang="en-US" dirty="0"/>
              <a:t>serological </a:t>
            </a:r>
            <a:r>
              <a:rPr lang="en-US" dirty="0" smtClean="0"/>
              <a:t>tests: </a:t>
            </a:r>
            <a:r>
              <a:rPr lang="en-US" b="1" dirty="0" smtClean="0"/>
              <a:t>FTA-ABS test, </a:t>
            </a:r>
            <a:r>
              <a:rPr lang="fr-FR" dirty="0" smtClean="0"/>
              <a:t>TP-PA test, </a:t>
            </a:r>
            <a:r>
              <a:rPr lang="fr-FR" dirty="0" err="1" smtClean="0"/>
              <a:t>EIAs</a:t>
            </a:r>
            <a:r>
              <a:rPr lang="fr-FR" dirty="0" smtClean="0"/>
              <a:t>, CLIA, and multiplex flow </a:t>
            </a:r>
            <a:r>
              <a:rPr lang="fr-FR" dirty="0" err="1" smtClean="0"/>
              <a:t>immunoassays</a:t>
            </a:r>
            <a:r>
              <a:rPr lang="fr-FR" dirty="0" smtClean="0"/>
              <a:t> (MFI)</a:t>
            </a:r>
            <a:endParaRPr lang="en-US" dirty="0" smtClean="0"/>
          </a:p>
          <a:p>
            <a:endParaRPr lang="en-US" dirty="0"/>
          </a:p>
          <a:p>
            <a:endParaRPr lang="en-US" dirty="0"/>
          </a:p>
        </p:txBody>
      </p:sp>
    </p:spTree>
    <p:extLst>
      <p:ext uri="{BB962C8B-B14F-4D97-AF65-F5344CB8AC3E}">
        <p14:creationId xmlns:p14="http://schemas.microsoft.com/office/powerpoint/2010/main" val="222155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6609</TotalTime>
  <Words>3620</Words>
  <Application>Microsoft Office PowerPoint</Application>
  <PresentationFormat>Widescreen</PresentationFormat>
  <Paragraphs>938</Paragraphs>
  <Slides>140</Slides>
  <Notes>22</Notes>
  <HiddenSlides>3</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140</vt:i4>
      </vt:variant>
    </vt:vector>
  </HeadingPairs>
  <TitlesOfParts>
    <vt:vector size="151" baseType="lpstr">
      <vt:lpstr>Arial</vt:lpstr>
      <vt:lpstr>B Nazanin</vt:lpstr>
      <vt:lpstr>Berkeley-Book</vt:lpstr>
      <vt:lpstr>BHoma</vt:lpstr>
      <vt:lpstr>Calibri</vt:lpstr>
      <vt:lpstr>Calibri Light</vt:lpstr>
      <vt:lpstr>Comic Sans MS</vt:lpstr>
      <vt:lpstr>Times New Roman</vt:lpstr>
      <vt:lpstr>Wingdings</vt:lpstr>
      <vt:lpstr>WYekan</vt:lpstr>
      <vt:lpstr>Office Theme</vt:lpstr>
      <vt:lpstr>Serological Tests and their Quality Controls in Medical Lab </vt:lpstr>
      <vt:lpstr>Immunology Forever!</vt:lpstr>
      <vt:lpstr>Outlines</vt:lpstr>
      <vt:lpstr>PowerPoint Presentation</vt:lpstr>
      <vt:lpstr>Serology: diagnostic identification of antibodies in the serum</vt:lpstr>
      <vt:lpstr>PowerPoint Presentation</vt:lpstr>
      <vt:lpstr>PowerPoint Presentation</vt:lpstr>
      <vt:lpstr>Ag-Ab ratio</vt:lpstr>
      <vt:lpstr>Physical form of Ag</vt:lpstr>
      <vt:lpstr>PowerPoint Presentation</vt:lpstr>
      <vt:lpstr>RBC surface antigens are another example of particulate Antigens</vt:lpstr>
      <vt:lpstr>PowerPoint Presentation</vt:lpstr>
      <vt:lpstr>Sometimes an anti-antibody is needed to see the agglutination!</vt:lpstr>
      <vt:lpstr>Bacterial antigens are an example of particulate antigens</vt:lpstr>
      <vt:lpstr>Bacterial agglutination</vt:lpstr>
      <vt:lpstr>Physical form of Ag</vt:lpstr>
      <vt:lpstr>PowerPoint Presentation</vt:lpstr>
      <vt:lpstr>Precipitation in liquid</vt:lpstr>
      <vt:lpstr>PowerPoint Presentation</vt:lpstr>
      <vt:lpstr>Measurement of Precipitation by Light Scattering</vt:lpstr>
      <vt:lpstr>Precipitation in gel!</vt:lpstr>
      <vt:lpstr>Double immunodiffusion</vt:lpstr>
      <vt:lpstr>Double immunodiffusion</vt:lpstr>
      <vt:lpstr>Single Radial Immunodiffusion (SRID)</vt:lpstr>
      <vt:lpstr>Radial immunodiffusion</vt:lpstr>
      <vt:lpstr>Quantifying SRID</vt:lpstr>
      <vt:lpstr>Counterimmunoelectrophoresis (CEP)</vt:lpstr>
      <vt:lpstr>Immunoelectrophoresis</vt:lpstr>
      <vt:lpstr>Immunoelectrophoresis</vt:lpstr>
      <vt:lpstr>PowerPoint Presentation</vt:lpstr>
      <vt:lpstr>PowerPoint Presentation</vt:lpstr>
      <vt:lpstr>PowerPoint Presentation</vt:lpstr>
      <vt:lpstr>PowerPoint Presentation</vt:lpstr>
      <vt:lpstr>PowerPoint Presentation</vt:lpstr>
      <vt:lpstr>PowerPoint Presentation</vt:lpstr>
      <vt:lpstr>Other forms of signals!</vt:lpstr>
      <vt:lpstr>Homogenous vs. Heterogeneous Immunoassays</vt:lpstr>
      <vt:lpstr>ELISA generates color</vt:lpstr>
      <vt:lpstr>Direct ELISA</vt:lpstr>
      <vt:lpstr>Direct ELISA to detect an Ag</vt:lpstr>
      <vt:lpstr>Indirect ELISA</vt:lpstr>
      <vt:lpstr>Indirect ELISA to detect an Ag</vt:lpstr>
      <vt:lpstr>Indirect ELISA to detect an Ab</vt:lpstr>
      <vt:lpstr>Sandwich ELISA</vt:lpstr>
      <vt:lpstr>Autoanalyzers designed based on different forms of signals! </vt:lpstr>
      <vt:lpstr>What is fluorescence? </vt:lpstr>
      <vt:lpstr>TOSOH Biosciene :       AIA-600 II , AIA-2000</vt:lpstr>
      <vt:lpstr>PowerPoint Presentation</vt:lpstr>
      <vt:lpstr>biomerieux:       VIDAS/MiniVIDAS</vt:lpstr>
      <vt:lpstr>PowerPoint Presentation</vt:lpstr>
      <vt:lpstr>Advantages</vt:lpstr>
      <vt:lpstr>Roche:       Cobas e411</vt:lpstr>
      <vt:lpstr>PowerPoint Presentation</vt:lpstr>
      <vt:lpstr>Technology Elecsys® ECL </vt:lpstr>
      <vt:lpstr>Test Principles</vt:lpstr>
      <vt:lpstr>Advantages:</vt:lpstr>
      <vt:lpstr>Serological Tests in Medical labs </vt:lpstr>
      <vt:lpstr>Infectious diagnostic serological tests  </vt:lpstr>
      <vt:lpstr>Characteristics of Infectious Diseases Depends on:</vt:lpstr>
      <vt:lpstr>Immune Response against pathogens  </vt:lpstr>
      <vt:lpstr>PowerPoint Presentation</vt:lpstr>
      <vt:lpstr>PowerPoint Presentation</vt:lpstr>
      <vt:lpstr>Lab Diagnostics for Bacterial Diseases</vt:lpstr>
      <vt:lpstr>Infectious Serological tests</vt:lpstr>
      <vt:lpstr>Group A Streptococci (Streptococcus Pyogenes)</vt:lpstr>
      <vt:lpstr>Common diagnostic methods </vt:lpstr>
      <vt:lpstr>Streptococcal Exo-antigens</vt:lpstr>
      <vt:lpstr>ASO</vt:lpstr>
      <vt:lpstr>ASO : Current Commercial Kits!</vt:lpstr>
      <vt:lpstr>Quality Control</vt:lpstr>
      <vt:lpstr>Brucellosis (Malta Fever)</vt:lpstr>
      <vt:lpstr>Example for agglutination tests: Brucellosis</vt:lpstr>
      <vt:lpstr>PowerPoint Presentation</vt:lpstr>
      <vt:lpstr>Annual incidence of Brucellosis</vt:lpstr>
      <vt:lpstr>Agglutination is used to detect antibodies against bacterial antigens (as in Wright test for brucellosis)</vt:lpstr>
      <vt:lpstr>Brucellosis (Malta Fever) </vt:lpstr>
      <vt:lpstr>Diagnosis Test? </vt:lpstr>
      <vt:lpstr>Diagnosis Test? </vt:lpstr>
      <vt:lpstr>Wright test</vt:lpstr>
      <vt:lpstr>Wright test 2nd week</vt:lpstr>
      <vt:lpstr>PowerPoint Presentation</vt:lpstr>
      <vt:lpstr>Diagnosis Test? </vt:lpstr>
      <vt:lpstr> 2-Mercaptoethanol test (2ME)  </vt:lpstr>
      <vt:lpstr> 2-Mercaptoethanol test (2ME)  </vt:lpstr>
      <vt:lpstr> 2-Mercaptoethanol test (2ME)  </vt:lpstr>
      <vt:lpstr>Diagnosis Test? </vt:lpstr>
      <vt:lpstr>Coombs Wright</vt:lpstr>
      <vt:lpstr>PowerPoint Presentation</vt:lpstr>
      <vt:lpstr>Diagnosis Test? </vt:lpstr>
      <vt:lpstr>Rose Bengal plate test </vt:lpstr>
      <vt:lpstr>PowerPoint Presentation</vt:lpstr>
      <vt:lpstr>Diagnosis Test? </vt:lpstr>
      <vt:lpstr>Wright test </vt:lpstr>
      <vt:lpstr>PowerPoint Presentation</vt:lpstr>
      <vt:lpstr>False positive results </vt:lpstr>
      <vt:lpstr>False negative results </vt:lpstr>
      <vt:lpstr>Salmonellosis</vt:lpstr>
      <vt:lpstr>PowerPoint Presentation</vt:lpstr>
      <vt:lpstr>Syphilis diagnosing tests</vt:lpstr>
      <vt:lpstr>RPR </vt:lpstr>
      <vt:lpstr>PowerPoint Presentation</vt:lpstr>
      <vt:lpstr>Non Infectious diagnostic serological tests  </vt:lpstr>
      <vt:lpstr>Laboratory diagnostics in autoimmunity</vt:lpstr>
      <vt:lpstr>Laboratory Diagnosis of Systemic Lupus Erythematosus</vt:lpstr>
      <vt:lpstr>Diagnostics methods for ANAs </vt:lpstr>
      <vt:lpstr>Antiphospholipid Antibodies</vt:lpstr>
      <vt:lpstr>PowerPoint Presentation</vt:lpstr>
      <vt:lpstr>CRP C-Reactive Protein</vt:lpstr>
      <vt:lpstr>CRP      (Latex agglutination) </vt:lpstr>
      <vt:lpstr>Quality Control</vt:lpstr>
      <vt:lpstr>Clinical and Lab diagnosis of RA</vt:lpstr>
      <vt:lpstr>Blood Tests</vt:lpstr>
      <vt:lpstr>RF</vt:lpstr>
      <vt:lpstr>PowerPoint Presentation</vt:lpstr>
      <vt:lpstr>RF Latex Test</vt:lpstr>
      <vt:lpstr>PowerPoint Presentation</vt:lpstr>
      <vt:lpstr>Safety Standards and Agencies</vt:lpstr>
      <vt:lpstr>PowerPoint Presentation</vt:lpstr>
      <vt:lpstr>Prevention of Transmission of Infectious Diseases</vt:lpstr>
      <vt:lpstr>quality assurance (QA) programs and quality control (QC) in Serology Lab</vt:lpstr>
      <vt:lpstr>Nonanalytical Factors Related to Testing Accuracy</vt:lpstr>
      <vt:lpstr>Tests SOP based on The Clinical and Laboratory Standards Institute (CLSI)</vt:lpstr>
      <vt:lpstr>Inaccurate Results: systematic or sporadic</vt:lpstr>
      <vt:lpstr>PowerPoint Presentation</vt:lpstr>
      <vt:lpstr>PowerPoint Presentation</vt:lpstr>
      <vt:lpstr>Accuracy</vt:lpstr>
      <vt:lpstr>PowerPoint Presentation</vt:lpstr>
      <vt:lpstr>PowerPoint Presentation</vt:lpstr>
      <vt:lpstr>Control Specimens</vt:lpstr>
      <vt:lpstr>Validating New Procedures</vt:lpstr>
      <vt:lpstr>Quality Assurance in Agglutination Tests</vt:lpstr>
      <vt:lpstr>……….</vt:lpstr>
      <vt:lpstr>Quality Control in Serology Lab</vt:lpstr>
      <vt:lpstr>نمونه ی یک SOP : دستورالعمل روش انجام آزمایش Wright-Tube</vt:lpstr>
      <vt:lpstr>PowerPoint Presentation</vt:lpstr>
      <vt:lpstr>دستورالعمل کنترل کیفی بخش سرولوژی</vt:lpstr>
      <vt:lpstr>Still Immunology is Cool!</vt:lpstr>
      <vt:lpstr>Test Category/ Complexity point of care</vt:lpstr>
      <vt:lpstr>References</vt:lpstr>
      <vt:lpstr>PowerPoint Presentation</vt:lpstr>
    </vt:vector>
  </TitlesOfParts>
  <Company>Moorche 30 DVDs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Asuss</dc:creator>
  <cp:lastModifiedBy>Asuss</cp:lastModifiedBy>
  <cp:revision>162</cp:revision>
  <dcterms:created xsi:type="dcterms:W3CDTF">2018-05-02T13:03:32Z</dcterms:created>
  <dcterms:modified xsi:type="dcterms:W3CDTF">2018-05-07T04:10:36Z</dcterms:modified>
</cp:coreProperties>
</file>